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92" r:id="rId4"/>
    <p:sldMasterId id="2147483904" r:id="rId5"/>
  </p:sldMasterIdLst>
  <p:sldIdLst>
    <p:sldId id="635" r:id="rId6"/>
    <p:sldId id="451" r:id="rId7"/>
    <p:sldId id="452" r:id="rId8"/>
    <p:sldId id="453" r:id="rId9"/>
    <p:sldId id="589" r:id="rId10"/>
    <p:sldId id="588" r:id="rId11"/>
    <p:sldId id="466" r:id="rId12"/>
    <p:sldId id="590" r:id="rId13"/>
    <p:sldId id="467" r:id="rId14"/>
    <p:sldId id="619" r:id="rId15"/>
    <p:sldId id="492" r:id="rId16"/>
    <p:sldId id="493" r:id="rId17"/>
    <p:sldId id="494" r:id="rId18"/>
    <p:sldId id="496" r:id="rId19"/>
    <p:sldId id="540" r:id="rId20"/>
    <p:sldId id="455" r:id="rId21"/>
    <p:sldId id="541" r:id="rId22"/>
    <p:sldId id="546" r:id="rId23"/>
    <p:sldId id="547" r:id="rId24"/>
    <p:sldId id="545" r:id="rId25"/>
    <p:sldId id="548" r:id="rId26"/>
    <p:sldId id="551" r:id="rId27"/>
    <p:sldId id="552" r:id="rId28"/>
    <p:sldId id="435" r:id="rId29"/>
    <p:sldId id="553" r:id="rId30"/>
    <p:sldId id="554" r:id="rId31"/>
    <p:sldId id="555" r:id="rId32"/>
    <p:sldId id="557" r:id="rId33"/>
    <p:sldId id="558" r:id="rId34"/>
    <p:sldId id="559" r:id="rId35"/>
    <p:sldId id="628" r:id="rId36"/>
    <p:sldId id="560" r:id="rId37"/>
    <p:sldId id="614" r:id="rId38"/>
    <p:sldId id="578" r:id="rId39"/>
    <p:sldId id="440" r:id="rId40"/>
    <p:sldId id="564" r:id="rId41"/>
    <p:sldId id="565" r:id="rId42"/>
    <p:sldId id="566" r:id="rId43"/>
    <p:sldId id="580" r:id="rId44"/>
    <p:sldId id="620" r:id="rId45"/>
    <p:sldId id="568" r:id="rId46"/>
    <p:sldId id="569" r:id="rId47"/>
    <p:sldId id="571" r:id="rId48"/>
    <p:sldId id="570" r:id="rId49"/>
    <p:sldId id="583" r:id="rId50"/>
    <p:sldId id="584" r:id="rId51"/>
    <p:sldId id="622" r:id="rId52"/>
    <p:sldId id="594" r:id="rId53"/>
    <p:sldId id="597" r:id="rId54"/>
    <p:sldId id="596" r:id="rId55"/>
    <p:sldId id="599" r:id="rId56"/>
    <p:sldId id="600" r:id="rId57"/>
    <p:sldId id="602" r:id="rId58"/>
    <p:sldId id="601" r:id="rId59"/>
    <p:sldId id="603" r:id="rId60"/>
    <p:sldId id="604" r:id="rId61"/>
    <p:sldId id="606" r:id="rId62"/>
    <p:sldId id="607" r:id="rId63"/>
    <p:sldId id="608" r:id="rId64"/>
    <p:sldId id="609" r:id="rId65"/>
    <p:sldId id="610" r:id="rId66"/>
    <p:sldId id="611" r:id="rId67"/>
    <p:sldId id="616" r:id="rId68"/>
    <p:sldId id="615" r:id="rId69"/>
    <p:sldId id="632" r:id="rId7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0A2CAC-3F25-E56B-950E-435DACA69895}" name="Eric Hernandez" initials="EH" userId="db855a24e421349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9900"/>
    <a:srgbClr val="3AB93A"/>
    <a:srgbClr val="3E71A9"/>
    <a:srgbClr val="99F1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77" autoAdjust="0"/>
    <p:restoredTop sz="96327"/>
  </p:normalViewPr>
  <p:slideViewPr>
    <p:cSldViewPr snapToGrid="0" snapToObjects="1">
      <p:cViewPr varScale="1">
        <p:scale>
          <a:sx n="103" d="100"/>
          <a:sy n="103" d="100"/>
        </p:scale>
        <p:origin x="120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023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22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855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957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853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428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011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455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721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378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755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86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368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0783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40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11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77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4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75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1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170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6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99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510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3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5.jpg"/><Relationship Id="rId7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4BCAE-2614-6D65-A0A6-D0B498FDF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1911711D-6293-9CF0-9937-371A096E1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5BD80E-C11A-00FF-21A6-B99CA32BE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0767" y="2749866"/>
            <a:ext cx="4693227" cy="40839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8F3302-23BC-6FE9-7627-D69BEB20D8B3}"/>
              </a:ext>
            </a:extLst>
          </p:cNvPr>
          <p:cNvSpPr txBox="1"/>
          <p:nvPr/>
        </p:nvSpPr>
        <p:spPr>
          <a:xfrm>
            <a:off x="8432479" y="6016159"/>
            <a:ext cx="32983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4472C4"/>
                  </a:solidFill>
                </a:ln>
                <a:solidFill>
                  <a:prstClr val="white"/>
                </a:solidFill>
                <a:effectLst>
                  <a:glow rad="228600">
                    <a:prstClr val="black">
                      <a:alpha val="4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EhmApologetics.org</a:t>
            </a:r>
            <a:endParaRPr kumimoji="0" lang="en-US" sz="2800" b="1" i="0" u="none" strike="noStrike" kern="1200" cap="none" spc="0" normalizeH="0" baseline="0" noProof="0" dirty="0">
              <a:ln>
                <a:solidFill>
                  <a:srgbClr val="4472C4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white leaf in a red circle&#10;&#10;AI-generated content may be incorrect.">
            <a:extLst>
              <a:ext uri="{FF2B5EF4-FFF2-40B4-BE49-F238E27FC236}">
                <a16:creationId xmlns:a16="http://schemas.microsoft.com/office/drawing/2014/main" id="{1471B313-84BC-DCD9-848A-B89E8BD4E6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644" y="5830724"/>
            <a:ext cx="460981" cy="639140"/>
          </a:xfrm>
          <a:prstGeom prst="rect">
            <a:avLst/>
          </a:prstGeom>
        </p:spPr>
      </p:pic>
      <p:pic>
        <p:nvPicPr>
          <p:cNvPr id="8" name="Picture 7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91C2BEF7-17E6-D663-A239-BD705B818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355" y="28792"/>
            <a:ext cx="4528984" cy="679347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62904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BF16EC91-4D8F-1E4C-BB82-4FA29631B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39702BD-0EF9-DFEB-6F25-02E08DD88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86" y="36531"/>
            <a:ext cx="4528984" cy="679347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42265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55CB75-D094-64A3-E0B4-0E1473E10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dark&#10;&#10;Description automatically generated">
            <a:extLst>
              <a:ext uri="{FF2B5EF4-FFF2-40B4-BE49-F238E27FC236}">
                <a16:creationId xmlns:a16="http://schemas.microsoft.com/office/drawing/2014/main" id="{A34654CA-E5D3-4C05-EEF0-DC9A23928C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C8993D-A374-3008-750A-D3670A8AC6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5420" y="188655"/>
            <a:ext cx="1196115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Conduct yourself with wisdom in your interactions with outsiders (non-believers), make the most of each opportunity [treating it as something precious]. Let your speech at all times be gracious and pleasant, seasoned with salt, so that you will know how to answer each one [who questions you].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	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Colossians 4:5-6</a:t>
            </a:r>
          </a:p>
        </p:txBody>
      </p:sp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1EF01AD6-0513-1766-E4BA-A38DBA649D4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6242A9-04C3-1A4D-454E-04CA974E64CE}"/>
              </a:ext>
            </a:extLst>
          </p:cNvPr>
          <p:cNvSpPr txBox="1"/>
          <p:nvPr/>
        </p:nvSpPr>
        <p:spPr>
          <a:xfrm>
            <a:off x="1648689" y="1852702"/>
            <a:ext cx="88946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Keep the Main Thing THE Main Thing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6BB1CE-BD40-E583-5E8D-7F84C2BB7CB0}"/>
              </a:ext>
            </a:extLst>
          </p:cNvPr>
          <p:cNvSpPr txBox="1"/>
          <p:nvPr/>
        </p:nvSpPr>
        <p:spPr>
          <a:xfrm>
            <a:off x="766633" y="188655"/>
            <a:ext cx="106587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 Biblical Principles</a:t>
            </a:r>
          </a:p>
        </p:txBody>
      </p:sp>
    </p:spTree>
    <p:extLst>
      <p:ext uri="{BB962C8B-B14F-4D97-AF65-F5344CB8AC3E}">
        <p14:creationId xmlns:p14="http://schemas.microsoft.com/office/powerpoint/2010/main" val="248874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8" grpId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55CB75-D094-64A3-E0B4-0E1473E10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dark&#10;&#10;Description automatically generated">
            <a:extLst>
              <a:ext uri="{FF2B5EF4-FFF2-40B4-BE49-F238E27FC236}">
                <a16:creationId xmlns:a16="http://schemas.microsoft.com/office/drawing/2014/main" id="{A34654CA-E5D3-4C05-EEF0-DC9A23928C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C8993D-A374-3008-750A-D3670A8AC6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5420" y="188655"/>
            <a:ext cx="1196115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Conduct yourself with wisdom in your interactions with outsiders (non-believers), make the most of each opportunity [treating it as something precious]. Let your speech at all times be gracious and pleasant, seasoned with salt, so that you will know how to answer each one [who questions you].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	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Colossians 4:5-6</a:t>
            </a: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410FCB96-C0EA-9C37-B341-F81B52DAE940}"/>
              </a:ext>
            </a:extLst>
          </p:cNvPr>
          <p:cNvSpPr/>
          <p:nvPr/>
        </p:nvSpPr>
        <p:spPr>
          <a:xfrm>
            <a:off x="115419" y="1542473"/>
            <a:ext cx="11961159" cy="1542472"/>
          </a:xfrm>
          <a:prstGeom prst="frame">
            <a:avLst>
              <a:gd name="adj1" fmla="val 629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1FA122-4384-FB23-F81F-DD5D7B1F361D}"/>
              </a:ext>
            </a:extLst>
          </p:cNvPr>
          <p:cNvSpPr txBox="1"/>
          <p:nvPr/>
        </p:nvSpPr>
        <p:spPr>
          <a:xfrm>
            <a:off x="115418" y="188655"/>
            <a:ext cx="1196115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Conduct yourself with wisdom in your interactions with outsiders (non-believers), </a:t>
            </a: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make the most of each opportunity [treating it as something precious]. Let your speech at all times be gracious and pleasant, seasoned with salt, so that you will know how to answer each one [who questions you].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	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Colossians 4:5-6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6AF2AE-E7A5-17E2-9264-6B635F8F910C}"/>
              </a:ext>
            </a:extLst>
          </p:cNvPr>
          <p:cNvSpPr txBox="1"/>
          <p:nvPr/>
        </p:nvSpPr>
        <p:spPr>
          <a:xfrm>
            <a:off x="115419" y="188655"/>
            <a:ext cx="1196115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Conduct yourself with wisdom in your interactions with outsiders (non-believers), </a:t>
            </a: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00FF00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make the most of each opportunity [treating it as something precious]. </a:t>
            </a: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Let your speech at all times be gracious and pleasant, seasoned with salt, so that you will know how to answer each one [who questions you].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	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Colossians 4:5-6</a:t>
            </a:r>
          </a:p>
        </p:txBody>
      </p:sp>
    </p:spTree>
    <p:extLst>
      <p:ext uri="{BB962C8B-B14F-4D97-AF65-F5344CB8AC3E}">
        <p14:creationId xmlns:p14="http://schemas.microsoft.com/office/powerpoint/2010/main" val="641727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55CB75-D094-64A3-E0B4-0E1473E10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dark&#10;&#10;Description automatically generated">
            <a:extLst>
              <a:ext uri="{FF2B5EF4-FFF2-40B4-BE49-F238E27FC236}">
                <a16:creationId xmlns:a16="http://schemas.microsoft.com/office/drawing/2014/main" id="{A34654CA-E5D3-4C05-EEF0-DC9A23928C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C8993D-A374-3008-750A-D3670A8AC6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5420" y="188655"/>
            <a:ext cx="1196115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Conduct yourself with wisdom in your interactions with outsiders (non-believers), make the most of each opportunity [treating it as something precious]. Let your speech at all times be gracious and pleasant, seasoned with salt, so that you will know how to answer each one [who questions you].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	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Colossians 4:5-6</a:t>
            </a:r>
          </a:p>
        </p:txBody>
      </p:sp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1EF01AD6-0513-1766-E4BA-A38DBA649D4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6242A9-04C3-1A4D-454E-04CA974E64CE}"/>
              </a:ext>
            </a:extLst>
          </p:cNvPr>
          <p:cNvSpPr txBox="1"/>
          <p:nvPr/>
        </p:nvSpPr>
        <p:spPr>
          <a:xfrm>
            <a:off x="766633" y="188655"/>
            <a:ext cx="106587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 Biblical Principles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162954-16F3-8EAF-69C5-AA026A8B2B9D}"/>
              </a:ext>
            </a:extLst>
          </p:cNvPr>
          <p:cNvSpPr txBox="1"/>
          <p:nvPr/>
        </p:nvSpPr>
        <p:spPr>
          <a:xfrm>
            <a:off x="0" y="1823860"/>
            <a:ext cx="129374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Make the most use of the </a:t>
            </a:r>
            <a:r>
              <a:rPr kumimoji="0" 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time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			(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“Theological Triage”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001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55CB75-D094-64A3-E0B4-0E1473E10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dark&#10;&#10;Description automatically generated">
            <a:extLst>
              <a:ext uri="{FF2B5EF4-FFF2-40B4-BE49-F238E27FC236}">
                <a16:creationId xmlns:a16="http://schemas.microsoft.com/office/drawing/2014/main" id="{A34654CA-E5D3-4C05-EEF0-DC9A23928C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C8993D-A374-3008-750A-D3670A8AC6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5420" y="188655"/>
            <a:ext cx="1196115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Conduct yourself with wisdom in your interactions with outsiders (non-believers), make the most of each opportunity [treating it as something precious]. Let your speech at all times be gracious and pleasant, seasoned with salt, so that you will know how to answer each one [who questions you].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	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Colossians 4:5-6</a:t>
            </a: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410FCB96-C0EA-9C37-B341-F81B52DAE940}"/>
              </a:ext>
            </a:extLst>
          </p:cNvPr>
          <p:cNvSpPr/>
          <p:nvPr/>
        </p:nvSpPr>
        <p:spPr>
          <a:xfrm>
            <a:off x="942109" y="3555999"/>
            <a:ext cx="10280073" cy="1542472"/>
          </a:xfrm>
          <a:prstGeom prst="frame">
            <a:avLst>
              <a:gd name="adj1" fmla="val 629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2B6505-BC1D-E243-EA49-4003437D1622}"/>
              </a:ext>
            </a:extLst>
          </p:cNvPr>
          <p:cNvSpPr txBox="1"/>
          <p:nvPr/>
        </p:nvSpPr>
        <p:spPr>
          <a:xfrm>
            <a:off x="120419" y="188654"/>
            <a:ext cx="1196115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Conduct yourself with wisdom in your interactions with outsiders (non-believers), make the most of each opportunity [treating it as something precious]. </a:t>
            </a: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Let your speech at all times be gracious and pleasant, seasoned with salt</a:t>
            </a: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, so that you will </a:t>
            </a: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chemeClr val="bg1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know how to answer each one [who questions you].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	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Colossians 4:5-6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6AF2AE-E7A5-17E2-9264-6B635F8F910C}"/>
              </a:ext>
            </a:extLst>
          </p:cNvPr>
          <p:cNvSpPr txBox="1"/>
          <p:nvPr/>
        </p:nvSpPr>
        <p:spPr>
          <a:xfrm>
            <a:off x="115419" y="188655"/>
            <a:ext cx="1196115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Conduct yourself with wisdom in your interactions with outsiders (non-believers), make the most of each opportunity [treating it as something precious]. Let your speech at all times be gracious and pleasant, seasoned with salt, so that you will </a:t>
            </a: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00FF00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know how to answer each one [who questions you].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	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Colossians 4:5-6</a:t>
            </a:r>
          </a:p>
        </p:txBody>
      </p:sp>
    </p:spTree>
    <p:extLst>
      <p:ext uri="{BB962C8B-B14F-4D97-AF65-F5344CB8AC3E}">
        <p14:creationId xmlns:p14="http://schemas.microsoft.com/office/powerpoint/2010/main" val="426255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55CB75-D094-64A3-E0B4-0E1473E10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dark&#10;&#10;Description automatically generated">
            <a:extLst>
              <a:ext uri="{FF2B5EF4-FFF2-40B4-BE49-F238E27FC236}">
                <a16:creationId xmlns:a16="http://schemas.microsoft.com/office/drawing/2014/main" id="{A34654CA-E5D3-4C05-EEF0-DC9A23928C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C8993D-A374-3008-750A-D3670A8AC6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5420" y="188655"/>
            <a:ext cx="1196115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Conduct yourself with wisdom in your interactions with outsiders (non-believers), make the most of each opportunity [treating it as something precious]. Let your speech at all times be gracious and pleasant, seasoned with salt, so that you will know how to answer each one [who questions you].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	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>
                  <a:outerShdw blurRad="50800" dist="1143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														Colossians 4:5-6</a:t>
            </a:r>
          </a:p>
        </p:txBody>
      </p:sp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1EF01AD6-0513-1766-E4BA-A38DBA649D4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6242A9-04C3-1A4D-454E-04CA974E64CE}"/>
              </a:ext>
            </a:extLst>
          </p:cNvPr>
          <p:cNvSpPr txBox="1"/>
          <p:nvPr/>
        </p:nvSpPr>
        <p:spPr>
          <a:xfrm>
            <a:off x="766633" y="188655"/>
            <a:ext cx="106587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 Biblical Principles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162954-16F3-8EAF-69C5-AA026A8B2B9D}"/>
              </a:ext>
            </a:extLst>
          </p:cNvPr>
          <p:cNvSpPr txBox="1"/>
          <p:nvPr/>
        </p:nvSpPr>
        <p:spPr>
          <a:xfrm>
            <a:off x="0" y="1823860"/>
            <a:ext cx="1293740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Make the most use of the </a:t>
            </a:r>
            <a:r>
              <a:rPr kumimoji="0" 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time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			(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“Theological Triage”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2. Know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en-US" sz="5400" b="1" i="1" u="sng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HOW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to answer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(instead of “WHAT” to answer)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0" name="Picture 9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1EF06757-7501-B6B3-9E69-400AEAF4E42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A12576F-3933-EF71-D0F1-6D39B87EFC64}"/>
              </a:ext>
            </a:extLst>
          </p:cNvPr>
          <p:cNvSpPr txBox="1"/>
          <p:nvPr/>
        </p:nvSpPr>
        <p:spPr>
          <a:xfrm>
            <a:off x="1648689" y="1204317"/>
            <a:ext cx="88946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Keep the Main Thing THE Main Thing</a:t>
            </a:r>
          </a:p>
        </p:txBody>
      </p:sp>
    </p:spTree>
    <p:extLst>
      <p:ext uri="{BB962C8B-B14F-4D97-AF65-F5344CB8AC3E}">
        <p14:creationId xmlns:p14="http://schemas.microsoft.com/office/powerpoint/2010/main" val="94107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sp>
        <p:nvSpPr>
          <p:cNvPr id="8" name="Circle: Hollow 7">
            <a:extLst>
              <a:ext uri="{FF2B5EF4-FFF2-40B4-BE49-F238E27FC236}">
                <a16:creationId xmlns:a16="http://schemas.microsoft.com/office/drawing/2014/main" id="{76B67315-D690-3CCF-D33B-E879BB9EAC3A}"/>
              </a:ext>
            </a:extLst>
          </p:cNvPr>
          <p:cNvSpPr/>
          <p:nvPr/>
        </p:nvSpPr>
        <p:spPr>
          <a:xfrm>
            <a:off x="2512243" y="471340"/>
            <a:ext cx="7239786" cy="2055043"/>
          </a:xfrm>
          <a:prstGeom prst="donut">
            <a:avLst>
              <a:gd name="adj" fmla="val 1097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31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sp>
        <p:nvSpPr>
          <p:cNvPr id="8" name="Circle: Hollow 7">
            <a:extLst>
              <a:ext uri="{FF2B5EF4-FFF2-40B4-BE49-F238E27FC236}">
                <a16:creationId xmlns:a16="http://schemas.microsoft.com/office/drawing/2014/main" id="{76B67315-D690-3CCF-D33B-E879BB9EAC3A}"/>
              </a:ext>
            </a:extLst>
          </p:cNvPr>
          <p:cNvSpPr/>
          <p:nvPr/>
        </p:nvSpPr>
        <p:spPr>
          <a:xfrm>
            <a:off x="2512243" y="471340"/>
            <a:ext cx="7239786" cy="2055043"/>
          </a:xfrm>
          <a:prstGeom prst="donut">
            <a:avLst>
              <a:gd name="adj" fmla="val 1097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2293079" y="188655"/>
            <a:ext cx="76058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Tactical Tools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72FCD-4114-EDE7-29F2-CAECFF26DAA4}"/>
              </a:ext>
            </a:extLst>
          </p:cNvPr>
          <p:cNvSpPr txBox="1"/>
          <p:nvPr/>
        </p:nvSpPr>
        <p:spPr>
          <a:xfrm>
            <a:off x="1489411" y="1834384"/>
            <a:ext cx="921317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#1. </a:t>
            </a:r>
            <a:r>
              <a:rPr lang="en-US" sz="8800" b="1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latin typeface="Gill Sans MT" panose="020B0502020104020203"/>
              </a:rPr>
              <a:t>USE QUESTIONS TO MAKE A POINT</a:t>
            </a:r>
            <a:endParaRPr kumimoji="0" lang="en-US" sz="8800" b="1" i="0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56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6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D7BCE-D7D4-2BDB-3B94-2E97D90E1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AE1E09BA-6E5E-B9BC-F155-EC69383C0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What Jesus Really Meant By “Render Unto Caesar” | by Jared Barlament |  Interfaith Now | Medium">
            <a:extLst>
              <a:ext uri="{FF2B5EF4-FFF2-40B4-BE49-F238E27FC236}">
                <a16:creationId xmlns:a16="http://schemas.microsoft.com/office/drawing/2014/main" id="{7D94977E-3770-296F-CCD3-B6175DEDC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0"/>
            <a:ext cx="9167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47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AE1E09BA-6E5E-B9BC-F155-EC69383C0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ainting of a person holding a person&#10;&#10;Description automatically generated">
            <a:extLst>
              <a:ext uri="{FF2B5EF4-FFF2-40B4-BE49-F238E27FC236}">
                <a16:creationId xmlns:a16="http://schemas.microsoft.com/office/drawing/2014/main" id="{7017DB51-9A9A-1FCE-52C5-1F9406436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970" y="-933958"/>
            <a:ext cx="6014060" cy="8231006"/>
          </a:xfrm>
          <a:prstGeom prst="rect">
            <a:avLst/>
          </a:prstGeom>
        </p:spPr>
      </p:pic>
      <p:pic>
        <p:nvPicPr>
          <p:cNvPr id="7" name="Picture 6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D386DBD7-F2DB-CD60-9760-CE3310B6EF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705493"/>
            <a:ext cx="12039600" cy="4152507"/>
          </a:xfrm>
          <a:prstGeom prst="rect">
            <a:avLst/>
          </a:prstGeom>
        </p:spPr>
      </p:pic>
      <p:pic>
        <p:nvPicPr>
          <p:cNvPr id="8" name="Picture 7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BBAF10FE-CF60-C71B-E41E-778D491592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834" y="6188"/>
            <a:ext cx="5216165" cy="2699305"/>
          </a:xfrm>
          <a:prstGeom prst="rect">
            <a:avLst/>
          </a:prstGeom>
        </p:spPr>
      </p:pic>
      <p:pic>
        <p:nvPicPr>
          <p:cNvPr id="9" name="Picture 8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ABE3CED1-226E-9646-5142-53E64679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88"/>
            <a:ext cx="4223209" cy="269930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9AF1486C-290D-890B-8F45-219B2E99C170}"/>
              </a:ext>
            </a:extLst>
          </p:cNvPr>
          <p:cNvSpPr/>
          <p:nvPr/>
        </p:nvSpPr>
        <p:spPr>
          <a:xfrm rot="19896916">
            <a:off x="2521527" y="2115127"/>
            <a:ext cx="1865746" cy="1313873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D42254B5-2830-CB0C-C918-D1B403D7ABF5}"/>
              </a:ext>
            </a:extLst>
          </p:cNvPr>
          <p:cNvSpPr txBox="1"/>
          <p:nvPr/>
        </p:nvSpPr>
        <p:spPr>
          <a:xfrm>
            <a:off x="2489914" y="3538149"/>
            <a:ext cx="72121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“Why are you testing me, you hypocrites?”</a:t>
            </a:r>
          </a:p>
        </p:txBody>
      </p:sp>
      <p:sp>
        <p:nvSpPr>
          <p:cNvPr id="11" name="and how does that prove">
            <a:extLst>
              <a:ext uri="{FF2B5EF4-FFF2-40B4-BE49-F238E27FC236}">
                <a16:creationId xmlns:a16="http://schemas.microsoft.com/office/drawing/2014/main" id="{54805813-A1C6-8DF7-FE5C-CD59DC5A0829}"/>
              </a:ext>
            </a:extLst>
          </p:cNvPr>
          <p:cNvSpPr txBox="1"/>
          <p:nvPr/>
        </p:nvSpPr>
        <p:spPr>
          <a:xfrm>
            <a:off x="7241308" y="5610223"/>
            <a:ext cx="4558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- Matthew 22:18</a:t>
            </a:r>
          </a:p>
        </p:txBody>
      </p:sp>
    </p:spTree>
    <p:extLst>
      <p:ext uri="{BB962C8B-B14F-4D97-AF65-F5344CB8AC3E}">
        <p14:creationId xmlns:p14="http://schemas.microsoft.com/office/powerpoint/2010/main" val="317494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BF16EC91-4D8F-1E4C-BB82-4FA29631B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3A20AD-8E4C-FFCE-FD4B-17A4FA825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5350"/>
            <a:ext cx="8152381" cy="46571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50E901-97B3-CF4A-D54B-CBE8A402737F}"/>
              </a:ext>
            </a:extLst>
          </p:cNvPr>
          <p:cNvSpPr txBox="1"/>
          <p:nvPr/>
        </p:nvSpPr>
        <p:spPr>
          <a:xfrm>
            <a:off x="4640094" y="1274989"/>
            <a:ext cx="7408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Gill Sans MT" panose="020B0502020104020203" pitchFamily="34" charset="0"/>
              </a:rPr>
              <a:t>“HAIL SATAN!”</a:t>
            </a:r>
          </a:p>
        </p:txBody>
      </p:sp>
      <p:pic>
        <p:nvPicPr>
          <p:cNvPr id="6146" name="Picture 2" descr="Tap my shoulder…PLEASE! | tapmyshoulder">
            <a:extLst>
              <a:ext uri="{FF2B5EF4-FFF2-40B4-BE49-F238E27FC236}">
                <a16:creationId xmlns:a16="http://schemas.microsoft.com/office/drawing/2014/main" id="{9E2B5F35-FC98-4787-B808-F82582980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678"/>
            <a:ext cx="12192000" cy="692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6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461818" y="188655"/>
            <a:ext cx="11203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#1. Use Questions to Make a Point</a:t>
            </a:r>
          </a:p>
        </p:txBody>
      </p:sp>
      <p:sp>
        <p:nvSpPr>
          <p:cNvPr id="15" name="and how does that prove">
            <a:extLst>
              <a:ext uri="{FF2B5EF4-FFF2-40B4-BE49-F238E27FC236}">
                <a16:creationId xmlns:a16="http://schemas.microsoft.com/office/drawing/2014/main" id="{0944CE8B-896C-AAD2-EECE-E763498223CA}"/>
              </a:ext>
            </a:extLst>
          </p:cNvPr>
          <p:cNvSpPr txBox="1"/>
          <p:nvPr/>
        </p:nvSpPr>
        <p:spPr>
          <a:xfrm>
            <a:off x="1839251" y="1154597"/>
            <a:ext cx="62593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“Whose image is on the coin?”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1796368-2D9C-C6EA-188A-90ED2F8CF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132430"/>
            <a:ext cx="3678501" cy="3725662"/>
          </a:xfrm>
          <a:prstGeom prst="rect">
            <a:avLst/>
          </a:prstGeom>
        </p:spPr>
      </p:pic>
      <p:sp>
        <p:nvSpPr>
          <p:cNvPr id="17" name="and how does that prove">
            <a:extLst>
              <a:ext uri="{FF2B5EF4-FFF2-40B4-BE49-F238E27FC236}">
                <a16:creationId xmlns:a16="http://schemas.microsoft.com/office/drawing/2014/main" id="{E7A4B8A1-6F26-4CB1-F661-5AFF6C75B7E6}"/>
              </a:ext>
            </a:extLst>
          </p:cNvPr>
          <p:cNvSpPr txBox="1"/>
          <p:nvPr/>
        </p:nvSpPr>
        <p:spPr>
          <a:xfrm>
            <a:off x="4361061" y="3479488"/>
            <a:ext cx="74751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“Then give to Caesar what is Caesar’s, and to God what is God’s.”</a:t>
            </a:r>
          </a:p>
        </p:txBody>
      </p:sp>
    </p:spTree>
    <p:extLst>
      <p:ext uri="{BB962C8B-B14F-4D97-AF65-F5344CB8AC3E}">
        <p14:creationId xmlns:p14="http://schemas.microsoft.com/office/powerpoint/2010/main" val="192194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461818" y="188655"/>
            <a:ext cx="11203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#1. Use Questions to Make a Point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645B274-CD60-F74E-F08F-8C6B7E06A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132430"/>
            <a:ext cx="3678501" cy="3725662"/>
          </a:xfrm>
          <a:prstGeom prst="rect">
            <a:avLst/>
          </a:prstGeom>
        </p:spPr>
      </p:pic>
      <p:sp>
        <p:nvSpPr>
          <p:cNvPr id="15" name="and how does that prove">
            <a:extLst>
              <a:ext uri="{FF2B5EF4-FFF2-40B4-BE49-F238E27FC236}">
                <a16:creationId xmlns:a16="http://schemas.microsoft.com/office/drawing/2014/main" id="{0944CE8B-896C-AAD2-EECE-E763498223CA}"/>
              </a:ext>
            </a:extLst>
          </p:cNvPr>
          <p:cNvSpPr txBox="1"/>
          <p:nvPr/>
        </p:nvSpPr>
        <p:spPr>
          <a:xfrm>
            <a:off x="4572000" y="1245044"/>
            <a:ext cx="65947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u="sng" dirty="0">
                <a:solidFill>
                  <a:schemeClr val="bg1"/>
                </a:solidFill>
                <a:latin typeface="Gill Sans MT" panose="020B0502020104020203" pitchFamily="34" charset="0"/>
              </a:rPr>
              <a:t>If something bears an image, then:</a:t>
            </a:r>
          </a:p>
        </p:txBody>
      </p:sp>
      <p:sp>
        <p:nvSpPr>
          <p:cNvPr id="3" name="and how does that prove">
            <a:extLst>
              <a:ext uri="{FF2B5EF4-FFF2-40B4-BE49-F238E27FC236}">
                <a16:creationId xmlns:a16="http://schemas.microsoft.com/office/drawing/2014/main" id="{AD871BF1-D04E-7DFE-9F85-DF3A4B78107E}"/>
              </a:ext>
            </a:extLst>
          </p:cNvPr>
          <p:cNvSpPr txBox="1"/>
          <p:nvPr/>
        </p:nvSpPr>
        <p:spPr>
          <a:xfrm>
            <a:off x="4032130" y="3535293"/>
            <a:ext cx="79571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1. It rightfully belongs to them.</a:t>
            </a:r>
          </a:p>
          <a:p>
            <a:pPr algn="ctr"/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2. We live in their kingdom.</a:t>
            </a:r>
          </a:p>
        </p:txBody>
      </p:sp>
      <p:sp>
        <p:nvSpPr>
          <p:cNvPr id="8" name="Circle: Hollow 7">
            <a:extLst>
              <a:ext uri="{FF2B5EF4-FFF2-40B4-BE49-F238E27FC236}">
                <a16:creationId xmlns:a16="http://schemas.microsoft.com/office/drawing/2014/main" id="{C1BF33A6-1CEA-9748-E2E5-4DBE001C64AF}"/>
              </a:ext>
            </a:extLst>
          </p:cNvPr>
          <p:cNvSpPr/>
          <p:nvPr/>
        </p:nvSpPr>
        <p:spPr>
          <a:xfrm>
            <a:off x="1735139" y="2836760"/>
            <a:ext cx="2296991" cy="2158501"/>
          </a:xfrm>
          <a:prstGeom prst="donut">
            <a:avLst>
              <a:gd name="adj" fmla="val 714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0F687542-2993-2BDC-34E5-D24CD21F9649}"/>
              </a:ext>
            </a:extLst>
          </p:cNvPr>
          <p:cNvSpPr/>
          <p:nvPr/>
        </p:nvSpPr>
        <p:spPr>
          <a:xfrm>
            <a:off x="3201347" y="1971577"/>
            <a:ext cx="1326005" cy="933783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43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461818" y="188655"/>
            <a:ext cx="11203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#1. Use Questions to Make a Point</a:t>
            </a:r>
          </a:p>
        </p:txBody>
      </p:sp>
      <p:sp>
        <p:nvSpPr>
          <p:cNvPr id="15" name="and how does that prove">
            <a:extLst>
              <a:ext uri="{FF2B5EF4-FFF2-40B4-BE49-F238E27FC236}">
                <a16:creationId xmlns:a16="http://schemas.microsoft.com/office/drawing/2014/main" id="{0944CE8B-896C-AAD2-EECE-E763498223CA}"/>
              </a:ext>
            </a:extLst>
          </p:cNvPr>
          <p:cNvSpPr txBox="1"/>
          <p:nvPr/>
        </p:nvSpPr>
        <p:spPr>
          <a:xfrm>
            <a:off x="4572000" y="1245044"/>
            <a:ext cx="65947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u="sng" dirty="0">
                <a:solidFill>
                  <a:schemeClr val="bg1"/>
                </a:solidFill>
                <a:latin typeface="Gill Sans MT" panose="020B0502020104020203" pitchFamily="34" charset="0"/>
              </a:rPr>
              <a:t>If something bears an image, then: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584AF18-E7C6-82FC-5CED-01BBF6E5CCDF}"/>
              </a:ext>
            </a:extLst>
          </p:cNvPr>
          <p:cNvSpPr/>
          <p:nvPr/>
        </p:nvSpPr>
        <p:spPr>
          <a:xfrm>
            <a:off x="4059018" y="2428881"/>
            <a:ext cx="1326005" cy="933783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BD8E54-02AD-6D1E-74E8-2921FCD43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855" y="3479072"/>
            <a:ext cx="3540808" cy="2991245"/>
          </a:xfrm>
          <a:prstGeom prst="rect">
            <a:avLst/>
          </a:prstGeom>
        </p:spPr>
      </p:pic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939F77AF-A7BA-F6EB-C250-40FB6F844107}"/>
              </a:ext>
            </a:extLst>
          </p:cNvPr>
          <p:cNvSpPr/>
          <p:nvPr/>
        </p:nvSpPr>
        <p:spPr>
          <a:xfrm>
            <a:off x="129403" y="2997782"/>
            <a:ext cx="4335694" cy="3363556"/>
          </a:xfrm>
          <a:prstGeom prst="donut">
            <a:avLst>
              <a:gd name="adj" fmla="val 3784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nd how does that prove">
            <a:extLst>
              <a:ext uri="{FF2B5EF4-FFF2-40B4-BE49-F238E27FC236}">
                <a16:creationId xmlns:a16="http://schemas.microsoft.com/office/drawing/2014/main" id="{363ED40F-25ED-835B-7674-8D4489E773DB}"/>
              </a:ext>
            </a:extLst>
          </p:cNvPr>
          <p:cNvSpPr txBox="1"/>
          <p:nvPr/>
        </p:nvSpPr>
        <p:spPr>
          <a:xfrm>
            <a:off x="-86061" y="1424270"/>
            <a:ext cx="47428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“Whose image is on us?”</a:t>
            </a:r>
          </a:p>
        </p:txBody>
      </p:sp>
      <p:sp>
        <p:nvSpPr>
          <p:cNvPr id="16" name="We rightfully belong to God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5311841" y="1991531"/>
            <a:ext cx="64756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1. We rightfully belong to God.</a:t>
            </a:r>
          </a:p>
          <a:p>
            <a:pPr algn="ctr"/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2. We live in His kingdom.</a:t>
            </a:r>
          </a:p>
        </p:txBody>
      </p:sp>
    </p:spTree>
    <p:extLst>
      <p:ext uri="{BB962C8B-B14F-4D97-AF65-F5344CB8AC3E}">
        <p14:creationId xmlns:p14="http://schemas.microsoft.com/office/powerpoint/2010/main" val="19158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 animBg="1"/>
      <p:bldP spid="12" grpId="0" animBg="1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461818" y="188655"/>
            <a:ext cx="11203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#1. Use Questions to Make a Point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584AF18-E7C6-82FC-5CED-01BBF6E5CCDF}"/>
              </a:ext>
            </a:extLst>
          </p:cNvPr>
          <p:cNvSpPr/>
          <p:nvPr/>
        </p:nvSpPr>
        <p:spPr>
          <a:xfrm>
            <a:off x="4059018" y="2428881"/>
            <a:ext cx="1326005" cy="933783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BD8E54-02AD-6D1E-74E8-2921FCD43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855" y="3479072"/>
            <a:ext cx="3540808" cy="2991245"/>
          </a:xfrm>
          <a:prstGeom prst="rect">
            <a:avLst/>
          </a:prstGeom>
        </p:spPr>
      </p:pic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939F77AF-A7BA-F6EB-C250-40FB6F844107}"/>
              </a:ext>
            </a:extLst>
          </p:cNvPr>
          <p:cNvSpPr/>
          <p:nvPr/>
        </p:nvSpPr>
        <p:spPr>
          <a:xfrm>
            <a:off x="129403" y="2997782"/>
            <a:ext cx="4335694" cy="3363556"/>
          </a:xfrm>
          <a:prstGeom prst="donut">
            <a:avLst>
              <a:gd name="adj" fmla="val 3784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nd how does that prove">
            <a:extLst>
              <a:ext uri="{FF2B5EF4-FFF2-40B4-BE49-F238E27FC236}">
                <a16:creationId xmlns:a16="http://schemas.microsoft.com/office/drawing/2014/main" id="{363ED40F-25ED-835B-7674-8D4489E773DB}"/>
              </a:ext>
            </a:extLst>
          </p:cNvPr>
          <p:cNvSpPr txBox="1"/>
          <p:nvPr/>
        </p:nvSpPr>
        <p:spPr>
          <a:xfrm>
            <a:off x="-86061" y="1424270"/>
            <a:ext cx="47428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“Whose image is on us?”</a:t>
            </a:r>
          </a:p>
        </p:txBody>
      </p:sp>
      <p:sp>
        <p:nvSpPr>
          <p:cNvPr id="16" name="and how does that prove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5311841" y="1991531"/>
            <a:ext cx="64756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“Then give to Caesar what is Caesar’s and to God what is God’s.”</a:t>
            </a:r>
          </a:p>
        </p:txBody>
      </p:sp>
    </p:spTree>
    <p:extLst>
      <p:ext uri="{BB962C8B-B14F-4D97-AF65-F5344CB8AC3E}">
        <p14:creationId xmlns:p14="http://schemas.microsoft.com/office/powerpoint/2010/main" val="149964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ack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CB8AB242-2F12-9665-248F-4B3342DA4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Faded Black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017E4ED9-EF97-9171-B2FC-36C524E6F2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86D1C0-885D-C44A-889E-720D63652F41}"/>
              </a:ext>
            </a:extLst>
          </p:cNvPr>
          <p:cNvSpPr txBox="1"/>
          <p:nvPr/>
        </p:nvSpPr>
        <p:spPr>
          <a:xfrm>
            <a:off x="3946849" y="1586923"/>
            <a:ext cx="773123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You don’t need to know all the right answers, just know how to </a:t>
            </a:r>
            <a:r>
              <a:rPr lang="en-US" sz="6000" b="1" u="sng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latin typeface="Gill Sans MT" panose="020B0502020104020203" pitchFamily="34" charset="0"/>
              </a:rPr>
              <a:t>ASK</a:t>
            </a:r>
            <a:r>
              <a:rPr lang="en-US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 the right </a:t>
            </a:r>
            <a:r>
              <a:rPr lang="en-US" sz="6000" b="1" u="sng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latin typeface="Gill Sans MT" panose="020B0502020104020203" pitchFamily="34" charset="0"/>
              </a:rPr>
              <a:t>QUESTIONS</a:t>
            </a:r>
            <a:r>
              <a:rPr lang="en-US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.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5" name="Book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B6F8FA17-A620-73CC-F86C-0A4C3909B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75" y="1412805"/>
            <a:ext cx="3485953" cy="5228931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D2BD0A-E384-B433-6F4F-11D660023490}"/>
              </a:ext>
            </a:extLst>
          </p:cNvPr>
          <p:cNvSpPr txBox="1"/>
          <p:nvPr/>
        </p:nvSpPr>
        <p:spPr>
          <a:xfrm>
            <a:off x="884055" y="216264"/>
            <a:ext cx="104238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Learn How to Ask </a:t>
            </a:r>
            <a:r>
              <a:rPr lang="en-US" sz="6000" b="1" i="1" dirty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Questions</a:t>
            </a:r>
            <a:r>
              <a:rPr lang="en-US" sz="6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72690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2293079" y="188655"/>
            <a:ext cx="76058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Tactical Tools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72FCD-4114-EDE7-29F2-CAECFF26DAA4}"/>
              </a:ext>
            </a:extLst>
          </p:cNvPr>
          <p:cNvSpPr txBox="1"/>
          <p:nvPr/>
        </p:nvSpPr>
        <p:spPr>
          <a:xfrm>
            <a:off x="1726659" y="1598628"/>
            <a:ext cx="922766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#2. REWORD</a:t>
            </a:r>
            <a:r>
              <a:rPr kumimoji="0" lang="en-US" sz="8000" b="1" i="0" strike="noStrike" kern="1200" cap="none" spc="0" normalizeH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 THE POSITION  TO EXPOSE THE PROBLEM</a:t>
            </a:r>
            <a:endParaRPr kumimoji="0" lang="en-US" sz="8000" b="1" i="0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50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461818" y="188655"/>
            <a:ext cx="112037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#2. Reword the Position to Expose the Problem</a:t>
            </a:r>
          </a:p>
        </p:txBody>
      </p:sp>
      <p:sp>
        <p:nvSpPr>
          <p:cNvPr id="17" name="and how does that prove">
            <a:extLst>
              <a:ext uri="{FF2B5EF4-FFF2-40B4-BE49-F238E27FC236}">
                <a16:creationId xmlns:a16="http://schemas.microsoft.com/office/drawing/2014/main" id="{E7A4B8A1-6F26-4CB1-F661-5AFF6C75B7E6}"/>
              </a:ext>
            </a:extLst>
          </p:cNvPr>
          <p:cNvSpPr txBox="1"/>
          <p:nvPr/>
        </p:nvSpPr>
        <p:spPr>
          <a:xfrm>
            <a:off x="94268" y="1953405"/>
            <a:ext cx="118448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00" dirty="0">
                <a:solidFill>
                  <a:schemeClr val="bg1"/>
                </a:solidFill>
                <a:latin typeface="Gill Sans MT" panose="020B0502020104020203" pitchFamily="34" charset="0"/>
              </a:rPr>
              <a:t>1. </a:t>
            </a:r>
            <a:r>
              <a:rPr lang="en-US" sz="5800" u="sng" dirty="0">
                <a:solidFill>
                  <a:schemeClr val="bg1"/>
                </a:solidFill>
                <a:latin typeface="Gill Sans MT" panose="020B0502020104020203" pitchFamily="34" charset="0"/>
              </a:rPr>
              <a:t>“</a:t>
            </a:r>
            <a:r>
              <a:rPr lang="en-US" sz="5800" u="sng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Remove the fluff</a:t>
            </a:r>
            <a:r>
              <a:rPr lang="en-US" sz="5800" u="sng" dirty="0">
                <a:solidFill>
                  <a:schemeClr val="bg1"/>
                </a:solidFill>
                <a:latin typeface="Gill Sans MT" panose="020B0502020104020203" pitchFamily="34" charset="0"/>
              </a:rPr>
              <a:t>”</a:t>
            </a:r>
            <a:r>
              <a:rPr lang="en-US" sz="5800" dirty="0">
                <a:solidFill>
                  <a:schemeClr val="bg1"/>
                </a:solidFill>
                <a:latin typeface="Gill Sans MT" panose="020B0502020104020203" pitchFamily="34" charset="0"/>
              </a:rPr>
              <a:t> from the claim.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B9FF9A-381D-FEC6-4A68-6E309D5C1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5583" y="3022488"/>
            <a:ext cx="5970276" cy="3835512"/>
          </a:xfrm>
          <a:prstGeom prst="rect">
            <a:avLst/>
          </a:prstGeom>
        </p:spPr>
      </p:pic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AE818851-EDC0-1F35-F776-C7042AE89FAF}"/>
              </a:ext>
            </a:extLst>
          </p:cNvPr>
          <p:cNvSpPr/>
          <p:nvPr/>
        </p:nvSpPr>
        <p:spPr>
          <a:xfrm>
            <a:off x="303387" y="1674672"/>
            <a:ext cx="6568467" cy="1754327"/>
          </a:xfrm>
          <a:prstGeom prst="donut">
            <a:avLst>
              <a:gd name="adj" fmla="val 904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39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461818" y="188655"/>
            <a:ext cx="112037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#2. Reword the Position to Expose the Problem</a:t>
            </a:r>
          </a:p>
        </p:txBody>
      </p:sp>
      <p:sp>
        <p:nvSpPr>
          <p:cNvPr id="17" name="and how does that prove">
            <a:extLst>
              <a:ext uri="{FF2B5EF4-FFF2-40B4-BE49-F238E27FC236}">
                <a16:creationId xmlns:a16="http://schemas.microsoft.com/office/drawing/2014/main" id="{E7A4B8A1-6F26-4CB1-F661-5AFF6C75B7E6}"/>
              </a:ext>
            </a:extLst>
          </p:cNvPr>
          <p:cNvSpPr txBox="1"/>
          <p:nvPr/>
        </p:nvSpPr>
        <p:spPr>
          <a:xfrm>
            <a:off x="94268" y="1953405"/>
            <a:ext cx="1184481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00" dirty="0">
                <a:solidFill>
                  <a:schemeClr val="bg1"/>
                </a:solidFill>
                <a:latin typeface="Gill Sans MT" panose="020B0502020104020203" pitchFamily="34" charset="0"/>
              </a:rPr>
              <a:t>1. </a:t>
            </a:r>
            <a:r>
              <a:rPr lang="en-US" sz="5800" u="sng" dirty="0">
                <a:solidFill>
                  <a:schemeClr val="bg1"/>
                </a:solidFill>
                <a:latin typeface="Gill Sans MT" panose="020B0502020104020203" pitchFamily="34" charset="0"/>
              </a:rPr>
              <a:t>“Remove the fluff”</a:t>
            </a:r>
            <a:r>
              <a:rPr lang="en-US" sz="5800" dirty="0">
                <a:solidFill>
                  <a:schemeClr val="bg1"/>
                </a:solidFill>
                <a:latin typeface="Gill Sans MT" panose="020B0502020104020203" pitchFamily="34" charset="0"/>
              </a:rPr>
              <a:t> from the claim.</a:t>
            </a:r>
          </a:p>
          <a:p>
            <a:r>
              <a:rPr lang="en-US" sz="5800" dirty="0">
                <a:solidFill>
                  <a:schemeClr val="bg1"/>
                </a:solidFill>
                <a:latin typeface="Gill Sans MT" panose="020B0502020104020203" pitchFamily="34" charset="0"/>
              </a:rPr>
              <a:t>2. Reword the </a:t>
            </a:r>
            <a:r>
              <a:rPr lang="en-US" sz="5800" u="sng" dirty="0">
                <a:solidFill>
                  <a:schemeClr val="bg1"/>
                </a:solidFill>
                <a:latin typeface="Gill Sans MT" panose="020B0502020104020203" pitchFamily="34" charset="0"/>
              </a:rPr>
              <a:t>principle</a:t>
            </a:r>
            <a:r>
              <a:rPr lang="en-US" sz="5800" dirty="0">
                <a:solidFill>
                  <a:schemeClr val="bg1"/>
                </a:solidFill>
                <a:latin typeface="Gill Sans MT" panose="020B0502020104020203" pitchFamily="34" charset="0"/>
              </a:rPr>
              <a:t> and </a:t>
            </a:r>
            <a:r>
              <a:rPr lang="en-US" sz="5800" u="sng" dirty="0">
                <a:solidFill>
                  <a:schemeClr val="bg1"/>
                </a:solidFill>
                <a:latin typeface="Gill Sans MT" panose="020B0502020104020203" pitchFamily="34" charset="0"/>
              </a:rPr>
              <a:t>apply it to a counter-example</a:t>
            </a:r>
            <a:r>
              <a:rPr lang="en-US" sz="5800" dirty="0">
                <a:solidFill>
                  <a:schemeClr val="bg1"/>
                </a:solidFill>
                <a:latin typeface="Gill Sans MT" panose="020B05020201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357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61DE839-20D6-0CF0-C388-004FAAC0ECA4}"/>
              </a:ext>
            </a:extLst>
          </p:cNvPr>
          <p:cNvSpPr txBox="1"/>
          <p:nvPr/>
        </p:nvSpPr>
        <p:spPr>
          <a:xfrm>
            <a:off x="3448080" y="152466"/>
            <a:ext cx="52958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u="sng" dirty="0">
                <a:solidFill>
                  <a:schemeClr val="bg1"/>
                </a:solidFill>
                <a:latin typeface="Gill Sans MT" panose="020B0502020104020203" pitchFamily="34" charset="0"/>
              </a:rPr>
              <a:t>The Principle </a:t>
            </a:r>
            <a:endParaRPr lang="en-US" sz="7200" u="sng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9C3FD2-4FAF-D5CF-EE81-D90914A94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8267" y="1582213"/>
            <a:ext cx="3850814" cy="4625998"/>
          </a:xfrm>
          <a:prstGeom prst="rect">
            <a:avLst/>
          </a:prstGeom>
        </p:spPr>
      </p:pic>
      <p:pic>
        <p:nvPicPr>
          <p:cNvPr id="14" name="Burglar" descr="A cartoon character holding an object and a broken window&#10;&#10;Description automatically generated">
            <a:extLst>
              <a:ext uri="{FF2B5EF4-FFF2-40B4-BE49-F238E27FC236}">
                <a16:creationId xmlns:a16="http://schemas.microsoft.com/office/drawing/2014/main" id="{2EF4124F-68A3-9C3E-E91A-F6908E0C07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741" y="2784506"/>
            <a:ext cx="4772800" cy="284130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23E29F4-1C88-3E56-F141-70710CE1933A}"/>
              </a:ext>
            </a:extLst>
          </p:cNvPr>
          <p:cNvSpPr txBox="1"/>
          <p:nvPr/>
        </p:nvSpPr>
        <p:spPr>
          <a:xfrm>
            <a:off x="613140" y="1872268"/>
            <a:ext cx="46164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u="sng" dirty="0">
                <a:solidFill>
                  <a:schemeClr val="bg1"/>
                </a:solidFill>
                <a:latin typeface="Gill Sans MT" panose="020B0502020104020203" pitchFamily="34" charset="0"/>
              </a:rPr>
              <a:t>Counter-example</a:t>
            </a:r>
            <a:endParaRPr lang="en-US" sz="4800" u="sng" dirty="0"/>
          </a:p>
        </p:txBody>
      </p:sp>
      <p:pic>
        <p:nvPicPr>
          <p:cNvPr id="3" name="Picture 2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444C9E09-5E60-07B3-BAD4-2DE17A56B36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658" y="11474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09240C-5929-B0AA-2C47-86526C97DF0A}"/>
              </a:ext>
            </a:extLst>
          </p:cNvPr>
          <p:cNvSpPr txBox="1"/>
          <p:nvPr/>
        </p:nvSpPr>
        <p:spPr>
          <a:xfrm>
            <a:off x="1232267" y="1126917"/>
            <a:ext cx="984531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Gill Sans MT" panose="020B0502020104020203" pitchFamily="34" charset="0"/>
              </a:rPr>
              <a:t>“No, because it harms innocent people, and that’s not right.”</a:t>
            </a:r>
            <a:endParaRPr lang="en-US" sz="6600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C3B1F24A-73BD-C775-741F-6330BF036E02}"/>
              </a:ext>
            </a:extLst>
          </p:cNvPr>
          <p:cNvSpPr/>
          <p:nvPr/>
        </p:nvSpPr>
        <p:spPr>
          <a:xfrm rot="8083245">
            <a:off x="2109567" y="857474"/>
            <a:ext cx="1030275" cy="72552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&quot;Not Allowed&quot; Symbol 17">
            <a:extLst>
              <a:ext uri="{FF2B5EF4-FFF2-40B4-BE49-F238E27FC236}">
                <a16:creationId xmlns:a16="http://schemas.microsoft.com/office/drawing/2014/main" id="{221EF187-D720-A584-2B76-0C13176FA2C3}"/>
              </a:ext>
            </a:extLst>
          </p:cNvPr>
          <p:cNvSpPr/>
          <p:nvPr/>
        </p:nvSpPr>
        <p:spPr>
          <a:xfrm>
            <a:off x="132851" y="1664158"/>
            <a:ext cx="5048577" cy="4614433"/>
          </a:xfrm>
          <a:prstGeom prst="noSmoking">
            <a:avLst>
              <a:gd name="adj" fmla="val 333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80A1EB60-2BFF-CD0B-DAAD-9B504E4786BC}"/>
              </a:ext>
            </a:extLst>
          </p:cNvPr>
          <p:cNvSpPr/>
          <p:nvPr/>
        </p:nvSpPr>
        <p:spPr>
          <a:xfrm>
            <a:off x="5666579" y="3296200"/>
            <a:ext cx="1326005" cy="933783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&quot;Not Allowed&quot; Symbol 19">
            <a:extLst>
              <a:ext uri="{FF2B5EF4-FFF2-40B4-BE49-F238E27FC236}">
                <a16:creationId xmlns:a16="http://schemas.microsoft.com/office/drawing/2014/main" id="{B551E696-CA06-34C6-AA62-A5242FF19572}"/>
              </a:ext>
            </a:extLst>
          </p:cNvPr>
          <p:cNvSpPr/>
          <p:nvPr/>
        </p:nvSpPr>
        <p:spPr>
          <a:xfrm>
            <a:off x="7309555" y="1753146"/>
            <a:ext cx="4645083" cy="4245637"/>
          </a:xfrm>
          <a:prstGeom prst="noSmoking">
            <a:avLst>
              <a:gd name="adj" fmla="val 4735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7D31795-9593-B419-0656-F25589D07809}"/>
              </a:ext>
            </a:extLst>
          </p:cNvPr>
          <p:cNvCxnSpPr>
            <a:cxnSpLocks/>
          </p:cNvCxnSpPr>
          <p:nvPr/>
        </p:nvCxnSpPr>
        <p:spPr>
          <a:xfrm>
            <a:off x="3312655" y="859217"/>
            <a:ext cx="5431266" cy="0"/>
          </a:xfrm>
          <a:prstGeom prst="line">
            <a:avLst/>
          </a:prstGeom>
          <a:ln w="88900">
            <a:solidFill>
              <a:srgbClr val="FF0000"/>
            </a:solidFill>
          </a:ln>
          <a:effectLst>
            <a:glow rad="63500">
              <a:schemeClr val="tx1"/>
            </a:glow>
            <a:outerShdw blurRad="50800" dist="38100" dir="5400000" algn="t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E2D576DF-B55B-FAA6-0888-06A4BD56AC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4457" y="4473332"/>
            <a:ext cx="3711923" cy="238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1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6" grpId="0"/>
      <p:bldP spid="6" grpId="1"/>
      <p:bldP spid="16" grpId="0" animBg="1"/>
      <p:bldP spid="18" grpId="0" animBg="1"/>
      <p:bldP spid="19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2293079" y="188655"/>
            <a:ext cx="76058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Tactical Tools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72FCD-4114-EDE7-29F2-CAECFF26DAA4}"/>
              </a:ext>
            </a:extLst>
          </p:cNvPr>
          <p:cNvSpPr txBox="1"/>
          <p:nvPr/>
        </p:nvSpPr>
        <p:spPr>
          <a:xfrm>
            <a:off x="2293079" y="1570036"/>
            <a:ext cx="760584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#3. EMPHASIZE REBUTTALS</a:t>
            </a:r>
          </a:p>
        </p:txBody>
      </p:sp>
    </p:spTree>
    <p:extLst>
      <p:ext uri="{BB962C8B-B14F-4D97-AF65-F5344CB8AC3E}">
        <p14:creationId xmlns:p14="http://schemas.microsoft.com/office/powerpoint/2010/main" val="126738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8A51D9C-6A71-C03C-02CB-46EE2B1AD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5681" y="2994155"/>
            <a:ext cx="3469350" cy="3885672"/>
          </a:xfrm>
          <a:prstGeom prst="rect">
            <a:avLst/>
          </a:prstGeom>
        </p:spPr>
      </p:pic>
      <p:sp>
        <p:nvSpPr>
          <p:cNvPr id="26" name="contradictions">
            <a:extLst>
              <a:ext uri="{FF2B5EF4-FFF2-40B4-BE49-F238E27FC236}">
                <a16:creationId xmlns:a16="http://schemas.microsoft.com/office/drawing/2014/main" id="{4F86DC8B-21E2-3067-4329-EBA320167F0D}"/>
              </a:ext>
            </a:extLst>
          </p:cNvPr>
          <p:cNvSpPr txBox="1"/>
          <p:nvPr/>
        </p:nvSpPr>
        <p:spPr>
          <a:xfrm>
            <a:off x="3184775" y="1297135"/>
            <a:ext cx="62593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rgbClr val="FF99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The Bible is FULL of contradictions!</a:t>
            </a:r>
          </a:p>
        </p:txBody>
      </p:sp>
      <p:sp>
        <p:nvSpPr>
          <p:cNvPr id="27" name="and how does that prove">
            <a:extLst>
              <a:ext uri="{FF2B5EF4-FFF2-40B4-BE49-F238E27FC236}">
                <a16:creationId xmlns:a16="http://schemas.microsoft.com/office/drawing/2014/main" id="{95815A03-9018-516E-DCC0-BBB07613F8AB}"/>
              </a:ext>
            </a:extLst>
          </p:cNvPr>
          <p:cNvSpPr txBox="1"/>
          <p:nvPr/>
        </p:nvSpPr>
        <p:spPr>
          <a:xfrm>
            <a:off x="2299144" y="871013"/>
            <a:ext cx="62593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What </a:t>
            </a:r>
            <a:r>
              <a:rPr lang="en-US" sz="54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evidence</a:t>
            </a:r>
            <a:r>
              <a:rPr lang="en-US" sz="54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 do you have that God </a:t>
            </a:r>
            <a:r>
              <a:rPr lang="en-US" sz="54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does not </a:t>
            </a:r>
            <a:r>
              <a:rPr lang="en-US" sz="54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exist?</a:t>
            </a:r>
          </a:p>
        </p:txBody>
      </p:sp>
      <p:sp>
        <p:nvSpPr>
          <p:cNvPr id="4" name="and how does that prove">
            <a:extLst>
              <a:ext uri="{FF2B5EF4-FFF2-40B4-BE49-F238E27FC236}">
                <a16:creationId xmlns:a16="http://schemas.microsoft.com/office/drawing/2014/main" id="{0993F6B0-1ADE-A1FD-B283-490F3B44BCC7}"/>
              </a:ext>
            </a:extLst>
          </p:cNvPr>
          <p:cNvSpPr txBox="1"/>
          <p:nvPr/>
        </p:nvSpPr>
        <p:spPr>
          <a:xfrm>
            <a:off x="2339420" y="861538"/>
            <a:ext cx="62593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And how does </a:t>
            </a:r>
            <a:r>
              <a:rPr lang="en-US" sz="54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that</a:t>
            </a:r>
            <a:r>
              <a:rPr lang="en-US" sz="54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 prove God </a:t>
            </a:r>
            <a:r>
              <a:rPr lang="en-US" sz="54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does not </a:t>
            </a:r>
            <a:r>
              <a:rPr lang="en-US" sz="54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exist?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5BD80E-C11A-00FF-21A6-B99CA32BE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46" y="2749866"/>
            <a:ext cx="4693227" cy="408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2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/>
      <p:bldP spid="27" grpId="1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2018146" y="188655"/>
            <a:ext cx="8155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#3. </a:t>
            </a:r>
            <a:r>
              <a:rPr lang="en-US" sz="5400" b="1" u="sng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latin typeface="Gill Sans MT" panose="020B0502020104020203"/>
              </a:rPr>
              <a:t>Emphasize Rebuttals</a:t>
            </a:r>
            <a:endParaRPr kumimoji="0" lang="en-US" sz="5400" b="1" i="0" u="sng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and how does that prove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2018146" y="1216810"/>
            <a:ext cx="8155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9900"/>
                </a:solidFill>
                <a:latin typeface="Gill Sans MT" panose="020B0502020104020203" pitchFamily="34" charset="0"/>
              </a:rPr>
              <a:t>Refutations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 vs </a:t>
            </a:r>
            <a:r>
              <a:rPr lang="en-US" sz="5400" b="1" dirty="0">
                <a:solidFill>
                  <a:srgbClr val="00FF00"/>
                </a:solidFill>
                <a:latin typeface="Gill Sans MT" panose="020B0502020104020203" pitchFamily="34" charset="0"/>
              </a:rPr>
              <a:t>Rebuttals</a:t>
            </a:r>
          </a:p>
        </p:txBody>
      </p:sp>
      <p:sp>
        <p:nvSpPr>
          <p:cNvPr id="8" name="Claim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918344" y="2342625"/>
            <a:ext cx="87191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u="sng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Claim</a:t>
            </a:r>
            <a:r>
              <a:rPr lang="en-US" sz="6600" dirty="0">
                <a:solidFill>
                  <a:schemeClr val="bg1"/>
                </a:solidFill>
                <a:latin typeface="Gill Sans MT" panose="020B0502020104020203" pitchFamily="34" charset="0"/>
              </a:rPr>
              <a:t>: It will rain today because I’m wearing brown shoes.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CB024C5-CBE7-4645-ED22-64DC94099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094" y="1791426"/>
            <a:ext cx="3955382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63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BA2A3-215B-DAA8-5389-FF1A0AE54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992D5-065A-7F01-6E37-CE7F9D0AD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66A87266-DFE6-88BC-370D-6CAD37CCDA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143E4C34-FAF4-56D1-4E4E-228A1CE20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A24992A3-16D9-D886-3E9A-902A39FC35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AF6A04-205A-2B65-858C-D9E9CC8ECA36}"/>
              </a:ext>
            </a:extLst>
          </p:cNvPr>
          <p:cNvSpPr txBox="1"/>
          <p:nvPr/>
        </p:nvSpPr>
        <p:spPr>
          <a:xfrm>
            <a:off x="2018146" y="188655"/>
            <a:ext cx="8155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#3. </a:t>
            </a:r>
            <a:r>
              <a:rPr lang="en-US" sz="5400" b="1" u="sng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latin typeface="Gill Sans MT" panose="020B0502020104020203"/>
              </a:rPr>
              <a:t>Emphasize Rebuttals</a:t>
            </a:r>
            <a:endParaRPr kumimoji="0" lang="en-US" sz="5400" b="1" i="0" u="sng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and how does that prove">
            <a:extLst>
              <a:ext uri="{FF2B5EF4-FFF2-40B4-BE49-F238E27FC236}">
                <a16:creationId xmlns:a16="http://schemas.microsoft.com/office/drawing/2014/main" id="{DE26BCE8-4969-B0D1-19CC-A81023F8E13B}"/>
              </a:ext>
            </a:extLst>
          </p:cNvPr>
          <p:cNvSpPr txBox="1"/>
          <p:nvPr/>
        </p:nvSpPr>
        <p:spPr>
          <a:xfrm>
            <a:off x="2018146" y="1216810"/>
            <a:ext cx="8155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9900"/>
                </a:solidFill>
                <a:latin typeface="Gill Sans MT" panose="020B0502020104020203" pitchFamily="34" charset="0"/>
              </a:rPr>
              <a:t>Refutations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 vs </a:t>
            </a:r>
            <a:r>
              <a:rPr lang="en-US" sz="5400" b="1" dirty="0">
                <a:solidFill>
                  <a:srgbClr val="00FF00"/>
                </a:solidFill>
                <a:latin typeface="Gill Sans MT" panose="020B0502020104020203" pitchFamily="34" charset="0"/>
              </a:rPr>
              <a:t>Rebuttals</a:t>
            </a:r>
          </a:p>
        </p:txBody>
      </p:sp>
      <p:sp>
        <p:nvSpPr>
          <p:cNvPr id="3" name="and how does that prove">
            <a:extLst>
              <a:ext uri="{FF2B5EF4-FFF2-40B4-BE49-F238E27FC236}">
                <a16:creationId xmlns:a16="http://schemas.microsoft.com/office/drawing/2014/main" id="{A7E5537C-0FED-C667-460C-FB219F44AA10}"/>
              </a:ext>
            </a:extLst>
          </p:cNvPr>
          <p:cNvSpPr txBox="1"/>
          <p:nvPr/>
        </p:nvSpPr>
        <p:spPr>
          <a:xfrm>
            <a:off x="126459" y="2616476"/>
            <a:ext cx="119390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u="sng" dirty="0">
                <a:solidFill>
                  <a:srgbClr val="FF9900"/>
                </a:solidFill>
                <a:latin typeface="Gill Sans MT" panose="020B0502020104020203" pitchFamily="34" charset="0"/>
              </a:rPr>
              <a:t>Refutation</a:t>
            </a: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 = proving their conclusion is false. </a:t>
            </a:r>
          </a:p>
          <a:p>
            <a:r>
              <a:rPr lang="en-US" sz="4800" dirty="0">
                <a:solidFill>
                  <a:srgbClr val="FF9900"/>
                </a:solidFill>
                <a:latin typeface="Gill Sans MT" panose="020B0502020104020203" pitchFamily="34" charset="0"/>
              </a:rPr>
              <a:t>										(attack conclusion)</a:t>
            </a:r>
            <a:endParaRPr lang="en-US" sz="48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r>
              <a:rPr lang="en-US" sz="4800" b="1" u="sng" dirty="0">
                <a:solidFill>
                  <a:srgbClr val="00FF00"/>
                </a:solidFill>
                <a:latin typeface="Gill Sans MT" panose="020B0502020104020203" pitchFamily="34" charset="0"/>
              </a:rPr>
              <a:t>Rebuttal</a:t>
            </a: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 = showing their conclusion hasn’t been proven true. </a:t>
            </a:r>
          </a:p>
        </p:txBody>
      </p:sp>
      <p:sp>
        <p:nvSpPr>
          <p:cNvPr id="11" name="attack justification">
            <a:extLst>
              <a:ext uri="{FF2B5EF4-FFF2-40B4-BE49-F238E27FC236}">
                <a16:creationId xmlns:a16="http://schemas.microsoft.com/office/drawing/2014/main" id="{55767ADD-629B-EBCB-5E68-E4E0769B15BB}"/>
              </a:ext>
            </a:extLst>
          </p:cNvPr>
          <p:cNvSpPr txBox="1"/>
          <p:nvPr/>
        </p:nvSpPr>
        <p:spPr>
          <a:xfrm>
            <a:off x="126458" y="2616476"/>
            <a:ext cx="119390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u="sng" dirty="0">
                <a:solidFill>
                  <a:srgbClr val="FF9900"/>
                </a:solidFill>
                <a:latin typeface="Gill Sans MT" panose="020B0502020104020203" pitchFamily="34" charset="0"/>
              </a:rPr>
              <a:t>Refutation</a:t>
            </a: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 = proving their conclusion is false. </a:t>
            </a:r>
          </a:p>
          <a:p>
            <a:r>
              <a:rPr lang="en-US" sz="4800" dirty="0">
                <a:solidFill>
                  <a:srgbClr val="FF9900"/>
                </a:solidFill>
                <a:latin typeface="Gill Sans MT" panose="020B0502020104020203" pitchFamily="34" charset="0"/>
              </a:rPr>
              <a:t>										(attack conclusion)</a:t>
            </a:r>
            <a:endParaRPr lang="en-US" sz="48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r>
              <a:rPr lang="en-US" sz="4800" b="1" u="sng" dirty="0">
                <a:solidFill>
                  <a:srgbClr val="00FF00"/>
                </a:solidFill>
                <a:latin typeface="Gill Sans MT" panose="020B0502020104020203" pitchFamily="34" charset="0"/>
              </a:rPr>
              <a:t>Rebuttal</a:t>
            </a: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 = showing their conclusion hasn’t been proven true. </a:t>
            </a:r>
            <a:r>
              <a:rPr lang="en-US" sz="4800" dirty="0">
                <a:solidFill>
                  <a:srgbClr val="00FF00"/>
                </a:solidFill>
                <a:latin typeface="Gill Sans MT" panose="020B0502020104020203" pitchFamily="34" charset="0"/>
              </a:rPr>
              <a:t>(attack justification)</a:t>
            </a:r>
            <a:endParaRPr lang="en-US" sz="48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14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2018146" y="188655"/>
            <a:ext cx="8155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#3. </a:t>
            </a:r>
            <a:r>
              <a:rPr lang="en-US" sz="5400" b="1" u="sng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latin typeface="Gill Sans MT" panose="020B0502020104020203"/>
              </a:rPr>
              <a:t>Emphasize Rebuttals</a:t>
            </a:r>
            <a:endParaRPr kumimoji="0" lang="en-US" sz="5400" b="1" i="0" u="sng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Claim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918344" y="2342625"/>
            <a:ext cx="87191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u="sng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Claim</a:t>
            </a:r>
            <a:r>
              <a:rPr lang="en-US" sz="6600" dirty="0">
                <a:solidFill>
                  <a:schemeClr val="bg1"/>
                </a:solidFill>
                <a:latin typeface="Gill Sans MT" panose="020B0502020104020203" pitchFamily="34" charset="0"/>
              </a:rPr>
              <a:t>: It will rain today because I’m wearing brown shoes. </a:t>
            </a:r>
          </a:p>
        </p:txBody>
      </p:sp>
      <p:sp>
        <p:nvSpPr>
          <p:cNvPr id="8" name="and how does that prove">
            <a:extLst>
              <a:ext uri="{FF2B5EF4-FFF2-40B4-BE49-F238E27FC236}">
                <a16:creationId xmlns:a16="http://schemas.microsoft.com/office/drawing/2014/main" id="{BBABEF97-BCC0-596C-4738-4C498EE183E7}"/>
              </a:ext>
            </a:extLst>
          </p:cNvPr>
          <p:cNvSpPr txBox="1"/>
          <p:nvPr/>
        </p:nvSpPr>
        <p:spPr>
          <a:xfrm>
            <a:off x="381961" y="1329761"/>
            <a:ext cx="97918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latin typeface="Gill Sans MT" panose="020B0502020104020203" pitchFamily="34" charset="0"/>
              </a:rPr>
              <a:t>Refutation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 = attack</a:t>
            </a:r>
            <a:r>
              <a:rPr lang="en-US" sz="5400" dirty="0">
                <a:solidFill>
                  <a:srgbClr val="FF9900"/>
                </a:solidFill>
                <a:latin typeface="Gill Sans MT" panose="020B0502020104020203" pitchFamily="34" charset="0"/>
              </a:rPr>
              <a:t> </a:t>
            </a: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latin typeface="Gill Sans MT" panose="020B0502020104020203" pitchFamily="34" charset="0"/>
              </a:rPr>
              <a:t>conclusion</a:t>
            </a:r>
          </a:p>
        </p:txBody>
      </p:sp>
      <p:sp>
        <p:nvSpPr>
          <p:cNvPr id="9" name="and how does that prove">
            <a:extLst>
              <a:ext uri="{FF2B5EF4-FFF2-40B4-BE49-F238E27FC236}">
                <a16:creationId xmlns:a16="http://schemas.microsoft.com/office/drawing/2014/main" id="{77D42CCB-B23D-2DE2-2539-410A8029E3EB}"/>
              </a:ext>
            </a:extLst>
          </p:cNvPr>
          <p:cNvSpPr txBox="1"/>
          <p:nvPr/>
        </p:nvSpPr>
        <p:spPr>
          <a:xfrm>
            <a:off x="530900" y="5477396"/>
            <a:ext cx="9178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FF00"/>
                </a:solidFill>
                <a:latin typeface="Gill Sans MT" panose="020B0502020104020203" pitchFamily="34" charset="0"/>
              </a:rPr>
              <a:t>Rebuttal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 = attack</a:t>
            </a:r>
            <a:r>
              <a:rPr lang="en-US" sz="5400" dirty="0">
                <a:solidFill>
                  <a:srgbClr val="00FF00"/>
                </a:solidFill>
                <a:latin typeface="Gill Sans MT" panose="020B0502020104020203" pitchFamily="34" charset="0"/>
              </a:rPr>
              <a:t> justification</a:t>
            </a: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A8F40537-73FB-221A-9609-692CC19152DA}"/>
              </a:ext>
            </a:extLst>
          </p:cNvPr>
          <p:cNvSpPr/>
          <p:nvPr/>
        </p:nvSpPr>
        <p:spPr>
          <a:xfrm>
            <a:off x="3448050" y="2371624"/>
            <a:ext cx="5887605" cy="1150515"/>
          </a:xfrm>
          <a:prstGeom prst="frame">
            <a:avLst>
              <a:gd name="adj1" fmla="val 8361"/>
            </a:avLst>
          </a:prstGeom>
          <a:solidFill>
            <a:srgbClr val="FF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2F1040D4-15E9-B6B9-AAD2-F882F7A4FB25}"/>
              </a:ext>
            </a:extLst>
          </p:cNvPr>
          <p:cNvSpPr/>
          <p:nvPr/>
        </p:nvSpPr>
        <p:spPr>
          <a:xfrm>
            <a:off x="1051692" y="3307206"/>
            <a:ext cx="8452432" cy="2111420"/>
          </a:xfrm>
          <a:prstGeom prst="donut">
            <a:avLst>
              <a:gd name="adj" fmla="val 5433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CB024C5-CBE7-4645-ED22-64DC94099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094" y="1791426"/>
            <a:ext cx="3955382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9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9" grpId="0"/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Claim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918344" y="2342625"/>
            <a:ext cx="87191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u="sng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Claim</a:t>
            </a:r>
            <a:r>
              <a:rPr lang="en-US" sz="6600" dirty="0">
                <a:solidFill>
                  <a:schemeClr val="bg1"/>
                </a:solidFill>
                <a:latin typeface="Gill Sans MT" panose="020B0502020104020203" pitchFamily="34" charset="0"/>
              </a:rPr>
              <a:t>: It will rain today because I’m wearing brown shoes. </a:t>
            </a:r>
          </a:p>
        </p:txBody>
      </p:sp>
      <p:sp>
        <p:nvSpPr>
          <p:cNvPr id="8" name="and how does that prove">
            <a:extLst>
              <a:ext uri="{FF2B5EF4-FFF2-40B4-BE49-F238E27FC236}">
                <a16:creationId xmlns:a16="http://schemas.microsoft.com/office/drawing/2014/main" id="{BBABEF97-BCC0-596C-4738-4C498EE183E7}"/>
              </a:ext>
            </a:extLst>
          </p:cNvPr>
          <p:cNvSpPr txBox="1"/>
          <p:nvPr/>
        </p:nvSpPr>
        <p:spPr>
          <a:xfrm>
            <a:off x="381961" y="1329761"/>
            <a:ext cx="97918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latin typeface="Gill Sans MT" panose="020B0502020104020203" pitchFamily="34" charset="0"/>
              </a:rPr>
              <a:t>Refutation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 = attack</a:t>
            </a:r>
            <a:r>
              <a:rPr lang="en-US" sz="5400" dirty="0">
                <a:solidFill>
                  <a:srgbClr val="FF9900"/>
                </a:solidFill>
                <a:latin typeface="Gill Sans MT" panose="020B0502020104020203" pitchFamily="34" charset="0"/>
              </a:rPr>
              <a:t> </a:t>
            </a: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latin typeface="Gill Sans MT" panose="020B0502020104020203" pitchFamily="34" charset="0"/>
              </a:rPr>
              <a:t>conclusion</a:t>
            </a: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A8F40537-73FB-221A-9609-692CC19152DA}"/>
              </a:ext>
            </a:extLst>
          </p:cNvPr>
          <p:cNvSpPr/>
          <p:nvPr/>
        </p:nvSpPr>
        <p:spPr>
          <a:xfrm>
            <a:off x="3448050" y="2371624"/>
            <a:ext cx="5887605" cy="1150515"/>
          </a:xfrm>
          <a:prstGeom prst="frame">
            <a:avLst>
              <a:gd name="adj1" fmla="val 8361"/>
            </a:avLst>
          </a:prstGeom>
          <a:solidFill>
            <a:srgbClr val="FF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CB024C5-CBE7-4645-ED22-64DC94099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094" y="1791426"/>
            <a:ext cx="3955382" cy="5010150"/>
          </a:xfrm>
          <a:prstGeom prst="rect">
            <a:avLst/>
          </a:prstGeom>
        </p:spPr>
      </p:pic>
      <p:pic>
        <p:nvPicPr>
          <p:cNvPr id="3" name="Picture 2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7335B64C-E114-0649-5E0C-5E891687E72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152400" y="0"/>
            <a:ext cx="12192000" cy="6858000"/>
          </a:xfrm>
          <a:prstGeom prst="rect">
            <a:avLst/>
          </a:prstGeom>
        </p:spPr>
      </p:pic>
      <p:sp>
        <p:nvSpPr>
          <p:cNvPr id="12" name="and how does that prove">
            <a:extLst>
              <a:ext uri="{FF2B5EF4-FFF2-40B4-BE49-F238E27FC236}">
                <a16:creationId xmlns:a16="http://schemas.microsoft.com/office/drawing/2014/main" id="{C0B569A3-A4F0-38AD-F0E7-ECE6469A7BB4}"/>
              </a:ext>
            </a:extLst>
          </p:cNvPr>
          <p:cNvSpPr txBox="1"/>
          <p:nvPr/>
        </p:nvSpPr>
        <p:spPr>
          <a:xfrm>
            <a:off x="171245" y="1715426"/>
            <a:ext cx="120239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latin typeface="Gill Sans MT" panose="020B0502020104020203" pitchFamily="34" charset="0"/>
              </a:rPr>
              <a:t>Refutation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: No, it will not rain today because </a:t>
            </a: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latin typeface="Gill Sans MT" panose="020B0502020104020203" pitchFamily="34" charset="0"/>
              </a:rPr>
              <a:t>the atmospheric</a:t>
            </a:r>
            <a:r>
              <a:rPr lang="en-US" sz="5400" dirty="0">
                <a:solidFill>
                  <a:srgbClr val="FF9900"/>
                </a:solidFill>
                <a:latin typeface="Gill Sans MT" panose="020B0502020104020203" pitchFamily="34" charset="0"/>
              </a:rPr>
              <a:t> </a:t>
            </a: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latin typeface="Gill Sans MT" panose="020B0502020104020203" pitchFamily="34" charset="0"/>
              </a:rPr>
              <a:t>pressure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, </a:t>
            </a: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latin typeface="Gill Sans MT" panose="020B0502020104020203" pitchFamily="34" charset="0"/>
              </a:rPr>
              <a:t>temperature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, </a:t>
            </a: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latin typeface="Gill Sans MT" panose="020B0502020104020203" pitchFamily="34" charset="0"/>
              </a:rPr>
              <a:t>weather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, and </a:t>
            </a: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latin typeface="Gill Sans MT" panose="020B0502020104020203" pitchFamily="34" charset="0"/>
              </a:rPr>
              <a:t>moisture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 in the air are insufficient to provide rain.</a:t>
            </a:r>
            <a:endParaRPr lang="en-US" sz="5400" dirty="0">
              <a:solidFill>
                <a:srgbClr val="FF9900"/>
              </a:solidFill>
              <a:latin typeface="Gill Sans MT" panose="020B0502020104020203" pitchFamily="34" charset="0"/>
            </a:endParaRPr>
          </a:p>
        </p:txBody>
      </p:sp>
      <p:pic>
        <p:nvPicPr>
          <p:cNvPr id="13" name="Picture 12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256F16C0-4B33-3638-5EA9-486F1DE66F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152400" y="0"/>
            <a:ext cx="12192000" cy="6858000"/>
          </a:xfrm>
          <a:prstGeom prst="rect">
            <a:avLst/>
          </a:prstGeom>
        </p:spPr>
      </p:pic>
      <p:sp>
        <p:nvSpPr>
          <p:cNvPr id="15" name="refutation">
            <a:extLst>
              <a:ext uri="{FF2B5EF4-FFF2-40B4-BE49-F238E27FC236}">
                <a16:creationId xmlns:a16="http://schemas.microsoft.com/office/drawing/2014/main" id="{143BC3D2-AAB6-CEAD-6475-B12BF4C989F6}"/>
              </a:ext>
            </a:extLst>
          </p:cNvPr>
          <p:cNvSpPr txBox="1"/>
          <p:nvPr/>
        </p:nvSpPr>
        <p:spPr>
          <a:xfrm>
            <a:off x="590345" y="1712806"/>
            <a:ext cx="4286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latin typeface="Gill Sans MT" panose="020B0502020104020203" pitchFamily="34" charset="0"/>
              </a:rPr>
              <a:t>Refutation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  <a:endParaRPr lang="en-US" sz="5400" dirty="0">
              <a:solidFill>
                <a:srgbClr val="FF9900"/>
              </a:solidFill>
              <a:latin typeface="Gill Sans MT" panose="020B05020201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467F12-1F77-857C-2362-B74FB6F4B226}"/>
              </a:ext>
            </a:extLst>
          </p:cNvPr>
          <p:cNvSpPr txBox="1"/>
          <p:nvPr/>
        </p:nvSpPr>
        <p:spPr>
          <a:xfrm>
            <a:off x="3167" y="3445043"/>
            <a:ext cx="121919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requires </a:t>
            </a:r>
            <a:r>
              <a:rPr lang="en-US" sz="6000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</a:t>
            </a:r>
            <a:r>
              <a:rPr lang="en-US" sz="6000" u="sng" dirty="0">
                <a:ln>
                  <a:solidFill>
                    <a:schemeClr val="bg1"/>
                  </a:solidFill>
                </a:ln>
                <a:solidFill>
                  <a:srgbClr val="FF9933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KNOWLEDGE</a:t>
            </a:r>
            <a:r>
              <a:rPr lang="en-US" sz="6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2018146" y="188655"/>
            <a:ext cx="8155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#3. </a:t>
            </a:r>
            <a:r>
              <a:rPr lang="en-US" sz="5400" b="1" u="sng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latin typeface="Gill Sans MT" panose="020B0502020104020203"/>
              </a:rPr>
              <a:t>Emphasize Rebuttals</a:t>
            </a:r>
            <a:endParaRPr kumimoji="0" lang="en-US" sz="5400" b="1" i="0" u="sng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7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laim">
            <a:extLst>
              <a:ext uri="{FF2B5EF4-FFF2-40B4-BE49-F238E27FC236}">
                <a16:creationId xmlns:a16="http://schemas.microsoft.com/office/drawing/2014/main" id="{B06C7AFA-8211-E8F5-B88B-4C540621CB74}"/>
              </a:ext>
            </a:extLst>
          </p:cNvPr>
          <p:cNvSpPr txBox="1"/>
          <p:nvPr/>
        </p:nvSpPr>
        <p:spPr>
          <a:xfrm>
            <a:off x="918344" y="2342625"/>
            <a:ext cx="87191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u="sng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Claim</a:t>
            </a:r>
            <a:r>
              <a:rPr lang="en-US" sz="6600" dirty="0">
                <a:solidFill>
                  <a:schemeClr val="bg1"/>
                </a:solidFill>
                <a:latin typeface="Gill Sans MT" panose="020B0502020104020203" pitchFamily="34" charset="0"/>
              </a:rPr>
              <a:t>: It will rain today because I’m wearing brown shoes. </a:t>
            </a:r>
          </a:p>
        </p:txBody>
      </p:sp>
      <p:sp>
        <p:nvSpPr>
          <p:cNvPr id="3" name="and how does that prove">
            <a:extLst>
              <a:ext uri="{FF2B5EF4-FFF2-40B4-BE49-F238E27FC236}">
                <a16:creationId xmlns:a16="http://schemas.microsoft.com/office/drawing/2014/main" id="{32B8CBE9-4C17-1AC5-408F-181FD9A53E31}"/>
              </a:ext>
            </a:extLst>
          </p:cNvPr>
          <p:cNvSpPr txBox="1"/>
          <p:nvPr/>
        </p:nvSpPr>
        <p:spPr>
          <a:xfrm>
            <a:off x="530900" y="5477396"/>
            <a:ext cx="9178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FF00"/>
                </a:solidFill>
                <a:latin typeface="Gill Sans MT" panose="020B0502020104020203" pitchFamily="34" charset="0"/>
              </a:rPr>
              <a:t>Rebuttal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 = attack</a:t>
            </a:r>
            <a:r>
              <a:rPr lang="en-US" sz="5400" dirty="0">
                <a:solidFill>
                  <a:srgbClr val="00FF00"/>
                </a:solidFill>
                <a:latin typeface="Gill Sans MT" panose="020B0502020104020203" pitchFamily="34" charset="0"/>
              </a:rPr>
              <a:t> justification</a:t>
            </a:r>
          </a:p>
        </p:txBody>
      </p:sp>
      <p:sp>
        <p:nvSpPr>
          <p:cNvPr id="8" name="Circle: Hollow 7">
            <a:extLst>
              <a:ext uri="{FF2B5EF4-FFF2-40B4-BE49-F238E27FC236}">
                <a16:creationId xmlns:a16="http://schemas.microsoft.com/office/drawing/2014/main" id="{B6D6AACA-83A1-2CA9-0D3C-C2D7B0469DFF}"/>
              </a:ext>
            </a:extLst>
          </p:cNvPr>
          <p:cNvSpPr/>
          <p:nvPr/>
        </p:nvSpPr>
        <p:spPr>
          <a:xfrm>
            <a:off x="1051692" y="3307206"/>
            <a:ext cx="8452432" cy="2111420"/>
          </a:xfrm>
          <a:prstGeom prst="donut">
            <a:avLst>
              <a:gd name="adj" fmla="val 5433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85F97B-42BA-9FD9-24AE-D64CD657D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094" y="1791426"/>
            <a:ext cx="3955382" cy="5010150"/>
          </a:xfrm>
          <a:prstGeom prst="rect">
            <a:avLst/>
          </a:prstGeom>
        </p:spPr>
      </p:pic>
      <p:pic>
        <p:nvPicPr>
          <p:cNvPr id="19" name="Picture 18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28DC36C7-AB02-C1FA-7B9E-5321E1FAF5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12145"/>
            <a:ext cx="12192000" cy="6858000"/>
          </a:xfrm>
          <a:prstGeom prst="rect">
            <a:avLst/>
          </a:prstGeom>
        </p:spPr>
      </p:pic>
      <p:sp>
        <p:nvSpPr>
          <p:cNvPr id="20" name="and how does that prove">
            <a:extLst>
              <a:ext uri="{FF2B5EF4-FFF2-40B4-BE49-F238E27FC236}">
                <a16:creationId xmlns:a16="http://schemas.microsoft.com/office/drawing/2014/main" id="{1B2D78C3-A924-15C4-03B2-D665DF928EC3}"/>
              </a:ext>
            </a:extLst>
          </p:cNvPr>
          <p:cNvSpPr txBox="1"/>
          <p:nvPr/>
        </p:nvSpPr>
        <p:spPr>
          <a:xfrm>
            <a:off x="808115" y="1566170"/>
            <a:ext cx="102379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FF00"/>
                </a:solidFill>
                <a:latin typeface="Gill Sans MT" panose="020B0502020104020203" pitchFamily="34" charset="0"/>
              </a:rPr>
              <a:t>Rebuttal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: No, not necessarily, because you wore brown shoes yesterday, and it didn’t rain.</a:t>
            </a:r>
            <a:endParaRPr lang="en-US" sz="5400" dirty="0">
              <a:solidFill>
                <a:srgbClr val="FF9900"/>
              </a:solidFill>
              <a:latin typeface="Gill Sans MT" panose="020B0502020104020203" pitchFamily="34" charset="0"/>
            </a:endParaRPr>
          </a:p>
        </p:txBody>
      </p:sp>
      <p:pic>
        <p:nvPicPr>
          <p:cNvPr id="21" name="Picture 20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A74B9991-6F28-E919-71BD-809189EF739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-4572"/>
            <a:ext cx="12192000" cy="6858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C4E9D50-BE9C-E024-61C3-E647E583D36C}"/>
              </a:ext>
            </a:extLst>
          </p:cNvPr>
          <p:cNvSpPr txBox="1"/>
          <p:nvPr/>
        </p:nvSpPr>
        <p:spPr>
          <a:xfrm>
            <a:off x="374552" y="3107229"/>
            <a:ext cx="11207848" cy="1882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</a:t>
            </a:r>
            <a:r>
              <a:rPr lang="en-US" sz="5400" b="1" i="1" u="sng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only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requires knowledge of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their</a:t>
            </a:r>
          </a:p>
          <a:p>
            <a:pPr>
              <a:spcAft>
                <a:spcPts val="1000"/>
              </a:spcAft>
            </a:pPr>
            <a:r>
              <a:rPr lang="en-US" sz="5400" b="1" u="sng" dirty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JUSTIFICATION</a:t>
            </a:r>
            <a:r>
              <a:rPr lang="en-US" sz="5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</a:t>
            </a:r>
            <a:endParaRPr lang="en-US" sz="54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and how does that prove">
            <a:extLst>
              <a:ext uri="{FF2B5EF4-FFF2-40B4-BE49-F238E27FC236}">
                <a16:creationId xmlns:a16="http://schemas.microsoft.com/office/drawing/2014/main" id="{7DB28A61-075D-7A81-F861-881AE8C22269}"/>
              </a:ext>
            </a:extLst>
          </p:cNvPr>
          <p:cNvSpPr txBox="1"/>
          <p:nvPr/>
        </p:nvSpPr>
        <p:spPr>
          <a:xfrm>
            <a:off x="884315" y="1568497"/>
            <a:ext cx="4640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FF00"/>
                </a:solidFill>
                <a:latin typeface="Gill Sans MT" panose="020B0502020104020203" pitchFamily="34" charset="0"/>
              </a:rPr>
              <a:t>Rebuttal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2018146" y="188655"/>
            <a:ext cx="8155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#3. </a:t>
            </a:r>
            <a:r>
              <a:rPr lang="en-US" sz="5400" b="1" u="sng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latin typeface="Gill Sans MT" panose="020B0502020104020203"/>
              </a:rPr>
              <a:t>Emphasize Rebuttals</a:t>
            </a:r>
            <a:endParaRPr kumimoji="0" lang="en-US" sz="5400" b="1" i="0" u="sng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336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EA57F1E5-D05C-30E9-A7E1-385DDA830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Book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10D61F0A-A4FA-350F-B3AF-57E4737412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  <p:pic>
        <p:nvPicPr>
          <p:cNvPr id="7" name="Faded Black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54AE7E91-51F1-7E70-AE97-B48C376527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2C1E6C-62ED-11DA-18DC-F3EC0B58CDF9}"/>
              </a:ext>
            </a:extLst>
          </p:cNvPr>
          <p:cNvSpPr txBox="1"/>
          <p:nvPr/>
        </p:nvSpPr>
        <p:spPr>
          <a:xfrm>
            <a:off x="398417" y="567114"/>
            <a:ext cx="10514093" cy="3344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 is </a:t>
            </a:r>
            <a:r>
              <a:rPr lang="en-US" sz="6600" b="1" i="1" dirty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easier</a:t>
            </a: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  </a:t>
            </a: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6600" b="1" u="sng" dirty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REBUTTAL</a:t>
            </a: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endParaRPr lang="en-US" sz="66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3BA559-166B-EBC6-845F-7B9783F4BBB4}"/>
              </a:ext>
            </a:extLst>
          </p:cNvPr>
          <p:cNvSpPr txBox="1"/>
          <p:nvPr/>
        </p:nvSpPr>
        <p:spPr>
          <a:xfrm>
            <a:off x="207834" y="3429000"/>
            <a:ext cx="11585749" cy="2226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 takes </a:t>
            </a:r>
            <a:r>
              <a:rPr lang="en-US" sz="6600" b="1" i="1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work</a:t>
            </a: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6600" b="1" u="sng" dirty="0">
                <a:ln>
                  <a:solidFill>
                    <a:schemeClr val="bg1"/>
                  </a:solidFill>
                </a:ln>
                <a:solidFill>
                  <a:srgbClr val="FF9900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REFUTATION</a:t>
            </a:r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2F7723-24FA-20C3-7678-3E53E6B6D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4819" y="1639026"/>
            <a:ext cx="3955382" cy="5010150"/>
          </a:xfrm>
          <a:prstGeom prst="rect">
            <a:avLst/>
          </a:prstGeom>
        </p:spPr>
      </p:pic>
      <p:pic>
        <p:nvPicPr>
          <p:cNvPr id="8" name="Faded Black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C767E2BA-45E3-F96E-94B3-DA9D9775BB9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4F2EE378-06CA-A681-94F5-2824BE03D8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86" y="36531"/>
            <a:ext cx="4528984" cy="679347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2006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nd how does that prove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1425019" y="1190149"/>
            <a:ext cx="93419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u="sng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Claim</a:t>
            </a:r>
            <a:r>
              <a:rPr lang="en-US" sz="6600" dirty="0">
                <a:solidFill>
                  <a:schemeClr val="bg1"/>
                </a:solidFill>
                <a:latin typeface="Gill Sans MT" panose="020B0502020104020203" pitchFamily="34" charset="0"/>
              </a:rPr>
              <a:t>: God doesn’t exist because evolution is true.</a:t>
            </a:r>
          </a:p>
        </p:txBody>
      </p:sp>
      <p:sp>
        <p:nvSpPr>
          <p:cNvPr id="8" name="and how does that prove">
            <a:extLst>
              <a:ext uri="{FF2B5EF4-FFF2-40B4-BE49-F238E27FC236}">
                <a16:creationId xmlns:a16="http://schemas.microsoft.com/office/drawing/2014/main" id="{BBABEF97-BCC0-596C-4738-4C498EE183E7}"/>
              </a:ext>
            </a:extLst>
          </p:cNvPr>
          <p:cNvSpPr txBox="1"/>
          <p:nvPr/>
        </p:nvSpPr>
        <p:spPr>
          <a:xfrm>
            <a:off x="977005" y="3829944"/>
            <a:ext cx="102379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FF00"/>
                </a:solidFill>
                <a:latin typeface="Gill Sans MT" panose="020B0502020104020203" pitchFamily="34" charset="0"/>
              </a:rPr>
              <a:t>Rebuttal</a:t>
            </a: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: But if God exists, couldn’t He use evolution to bring about our species?</a:t>
            </a:r>
            <a:endParaRPr lang="en-US" sz="5400" dirty="0">
              <a:solidFill>
                <a:srgbClr val="FF9900"/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2018146" y="188655"/>
            <a:ext cx="8155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#3. </a:t>
            </a:r>
            <a:r>
              <a:rPr lang="en-US" sz="5400" b="1" u="sng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latin typeface="Gill Sans MT" panose="020B0502020104020203"/>
              </a:rPr>
              <a:t>Emphasize Rebuttals</a:t>
            </a:r>
            <a:endParaRPr kumimoji="0" lang="en-US" sz="5400" b="1" i="0" u="sng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1E4D980E-ACC8-E872-35F5-E22129DB896C}"/>
              </a:ext>
            </a:extLst>
          </p:cNvPr>
          <p:cNvSpPr/>
          <p:nvPr/>
        </p:nvSpPr>
        <p:spPr>
          <a:xfrm>
            <a:off x="4086765" y="1151619"/>
            <a:ext cx="6437275" cy="1150515"/>
          </a:xfrm>
          <a:prstGeom prst="frame">
            <a:avLst>
              <a:gd name="adj1" fmla="val 8361"/>
            </a:avLst>
          </a:prstGeom>
          <a:solidFill>
            <a:srgbClr val="FF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Circle: Hollow 8">
            <a:extLst>
              <a:ext uri="{FF2B5EF4-FFF2-40B4-BE49-F238E27FC236}">
                <a16:creationId xmlns:a16="http://schemas.microsoft.com/office/drawing/2014/main" id="{74A66BEE-62C0-C756-C23A-32241F911386}"/>
              </a:ext>
            </a:extLst>
          </p:cNvPr>
          <p:cNvSpPr/>
          <p:nvPr/>
        </p:nvSpPr>
        <p:spPr>
          <a:xfrm>
            <a:off x="1132325" y="2113479"/>
            <a:ext cx="9689644" cy="1455728"/>
          </a:xfrm>
          <a:prstGeom prst="donut">
            <a:avLst>
              <a:gd name="adj" fmla="val 5433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03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6" grpId="0"/>
      <p:bldP spid="3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2293079" y="188655"/>
            <a:ext cx="76058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Tactical Tools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72FCD-4114-EDE7-29F2-CAECFF26DAA4}"/>
              </a:ext>
            </a:extLst>
          </p:cNvPr>
          <p:cNvSpPr txBox="1"/>
          <p:nvPr/>
        </p:nvSpPr>
        <p:spPr>
          <a:xfrm>
            <a:off x="1190151" y="1652587"/>
            <a:ext cx="981169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</a:rPr>
              <a:t>#4. </a:t>
            </a:r>
            <a:r>
              <a:rPr lang="en-US" sz="8000" b="1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latin typeface="Gill Sans MT" panose="020B0502020104020203"/>
              </a:rPr>
              <a:t>DISCERNMENT: NEITHER REFUTATION NOR REBUTTAL</a:t>
            </a:r>
            <a:endParaRPr kumimoji="0" lang="en-US" sz="8000" b="1" i="0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145715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and how does that prove">
            <a:extLst>
              <a:ext uri="{FF2B5EF4-FFF2-40B4-BE49-F238E27FC236}">
                <a16:creationId xmlns:a16="http://schemas.microsoft.com/office/drawing/2014/main" id="{022C93E9-5227-04AF-E923-5FB5D867F342}"/>
              </a:ext>
            </a:extLst>
          </p:cNvPr>
          <p:cNvSpPr txBox="1"/>
          <p:nvPr/>
        </p:nvSpPr>
        <p:spPr>
          <a:xfrm>
            <a:off x="234545" y="1662251"/>
            <a:ext cx="1157929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A person </a:t>
            </a:r>
            <a:r>
              <a:rPr lang="en-US" sz="48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hasn’t given an actual argument </a:t>
            </a:r>
            <a:r>
              <a:rPr lang="en-US" sz="4800" i="1" dirty="0">
                <a:solidFill>
                  <a:schemeClr val="bg1"/>
                </a:solidFill>
                <a:latin typeface="Gill Sans MT" panose="020B0502020104020203" pitchFamily="34" charset="0"/>
              </a:rPr>
              <a:t>or</a:t>
            </a: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US" sz="48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objection</a:t>
            </a: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 (neither a refutation nor rebuttal is needed).</a:t>
            </a:r>
          </a:p>
        </p:txBody>
      </p:sp>
      <p:sp>
        <p:nvSpPr>
          <p:cNvPr id="9" name="and how does that prove">
            <a:extLst>
              <a:ext uri="{FF2B5EF4-FFF2-40B4-BE49-F238E27FC236}">
                <a16:creationId xmlns:a16="http://schemas.microsoft.com/office/drawing/2014/main" id="{DADA0028-AEEF-486E-2F03-D57609FD53D8}"/>
              </a:ext>
            </a:extLst>
          </p:cNvPr>
          <p:cNvSpPr txBox="1"/>
          <p:nvPr/>
        </p:nvSpPr>
        <p:spPr>
          <a:xfrm>
            <a:off x="126460" y="3858409"/>
            <a:ext cx="115792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They’re merely making a </a:t>
            </a:r>
            <a:r>
              <a:rPr lang="en-US" sz="48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declarative statement</a:t>
            </a: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, </a:t>
            </a:r>
            <a:r>
              <a:rPr lang="en-US" sz="48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asserting a claim without justification</a:t>
            </a: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, or </a:t>
            </a:r>
            <a:r>
              <a:rPr lang="en-US" sz="48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passionately expressing their emotions</a:t>
            </a: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FD8A6D-FF61-21AD-32F2-1C8489D5A176}"/>
              </a:ext>
            </a:extLst>
          </p:cNvPr>
          <p:cNvSpPr txBox="1"/>
          <p:nvPr/>
        </p:nvSpPr>
        <p:spPr>
          <a:xfrm>
            <a:off x="126460" y="27598"/>
            <a:ext cx="118126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#4. Discernment: Neither Refutation Nor Rebuttal</a:t>
            </a:r>
          </a:p>
        </p:txBody>
      </p:sp>
    </p:spTree>
    <p:extLst>
      <p:ext uri="{BB962C8B-B14F-4D97-AF65-F5344CB8AC3E}">
        <p14:creationId xmlns:p14="http://schemas.microsoft.com/office/powerpoint/2010/main" val="258033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and how does that prove">
            <a:extLst>
              <a:ext uri="{FF2B5EF4-FFF2-40B4-BE49-F238E27FC236}">
                <a16:creationId xmlns:a16="http://schemas.microsoft.com/office/drawing/2014/main" id="{022C93E9-5227-04AF-E923-5FB5D867F342}"/>
              </a:ext>
            </a:extLst>
          </p:cNvPr>
          <p:cNvSpPr txBox="1"/>
          <p:nvPr/>
        </p:nvSpPr>
        <p:spPr>
          <a:xfrm>
            <a:off x="306354" y="231825"/>
            <a:ext cx="115792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Claim</a:t>
            </a:r>
            <a:r>
              <a:rPr lang="en-US" sz="6600" dirty="0">
                <a:solidFill>
                  <a:schemeClr val="bg1"/>
                </a:solidFill>
                <a:latin typeface="Gill Sans MT" panose="020B0502020104020203" pitchFamily="34" charset="0"/>
              </a:rPr>
              <a:t>: </a:t>
            </a:r>
            <a:r>
              <a:rPr lang="en-US" sz="6600" u="sng" dirty="0">
                <a:solidFill>
                  <a:schemeClr val="bg1"/>
                </a:solidFill>
                <a:latin typeface="Gill Sans MT" panose="020B0502020104020203" pitchFamily="34" charset="0"/>
              </a:rPr>
              <a:t>Christians are hypocrites!</a:t>
            </a:r>
          </a:p>
        </p:txBody>
      </p:sp>
      <p:sp>
        <p:nvSpPr>
          <p:cNvPr id="3" name="and how does that prove">
            <a:extLst>
              <a:ext uri="{FF2B5EF4-FFF2-40B4-BE49-F238E27FC236}">
                <a16:creationId xmlns:a16="http://schemas.microsoft.com/office/drawing/2014/main" id="{E1AC44F3-A1FB-9416-ECE1-AF71F4CCE80B}"/>
              </a:ext>
            </a:extLst>
          </p:cNvPr>
          <p:cNvSpPr txBox="1"/>
          <p:nvPr/>
        </p:nvSpPr>
        <p:spPr>
          <a:xfrm>
            <a:off x="126459" y="1729383"/>
            <a:ext cx="1193908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Clr>
                <a:schemeClr val="bg1"/>
              </a:buClr>
              <a:buAutoNum type="arabicParenR"/>
            </a:pPr>
            <a:r>
              <a:rPr lang="en-US" sz="6000" dirty="0">
                <a:solidFill>
                  <a:srgbClr val="00FF00"/>
                </a:solidFill>
                <a:latin typeface="Gill Sans MT" panose="020B0502020104020203" pitchFamily="34" charset="0"/>
              </a:rPr>
              <a:t>Go on</a:t>
            </a:r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…</a:t>
            </a:r>
          </a:p>
          <a:p>
            <a:pPr marL="1143000" indent="-1143000">
              <a:buClr>
                <a:schemeClr val="bg1"/>
              </a:buClr>
              <a:buAutoNum type="arabicParenR"/>
            </a:pPr>
            <a:r>
              <a:rPr lang="en-US" sz="6000" dirty="0">
                <a:solidFill>
                  <a:srgbClr val="00FF00"/>
                </a:solidFill>
                <a:latin typeface="Gill Sans MT" panose="020B0502020104020203" pitchFamily="34" charset="0"/>
              </a:rPr>
              <a:t>Sure</a:t>
            </a:r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, some are. </a:t>
            </a:r>
            <a:r>
              <a:rPr lang="en-US" sz="6000" i="1" dirty="0">
                <a:solidFill>
                  <a:srgbClr val="00FF00"/>
                </a:solidFill>
                <a:latin typeface="Gill Sans MT" panose="020B0502020104020203" pitchFamily="34" charset="0"/>
              </a:rPr>
              <a:t>But</a:t>
            </a:r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 how does this prove there’s no God</a:t>
            </a:r>
            <a:r>
              <a:rPr lang="en-US" sz="6000" dirty="0">
                <a:solidFill>
                  <a:srgbClr val="00FF00"/>
                </a:solidFill>
                <a:latin typeface="Gill Sans MT" panose="020B0502020104020203" pitchFamily="34" charset="0"/>
              </a:rPr>
              <a:t>?</a:t>
            </a:r>
          </a:p>
          <a:p>
            <a:pPr marL="1143000" indent="-1143000">
              <a:buClr>
                <a:schemeClr val="bg1"/>
              </a:buClr>
              <a:buAutoNum type="arabicParenR"/>
            </a:pPr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Sure, and some atheists are hypocrites too. </a:t>
            </a:r>
            <a:r>
              <a:rPr lang="en-US" sz="6000" dirty="0">
                <a:solidFill>
                  <a:srgbClr val="00FF00"/>
                </a:solidFill>
                <a:latin typeface="Gill Sans MT" panose="020B0502020104020203" pitchFamily="34" charset="0"/>
              </a:rPr>
              <a:t>So what</a:t>
            </a:r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? </a:t>
            </a:r>
          </a:p>
        </p:txBody>
      </p:sp>
      <p:pic>
        <p:nvPicPr>
          <p:cNvPr id="6" name="Picture 5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53F618B3-3140-F662-14D4-374E45EB4EC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7070"/>
            <a:ext cx="12192000" cy="6858000"/>
          </a:xfrm>
          <a:prstGeom prst="rect">
            <a:avLst/>
          </a:prstGeom>
        </p:spPr>
      </p:pic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3E0C4C02-3E07-91DD-C313-1D6128B9AC2E}"/>
              </a:ext>
            </a:extLst>
          </p:cNvPr>
          <p:cNvSpPr txBox="1"/>
          <p:nvPr/>
        </p:nvSpPr>
        <p:spPr>
          <a:xfrm>
            <a:off x="1128663" y="7070"/>
            <a:ext cx="9934675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u="sng" dirty="0">
                <a:ln>
                  <a:solidFill>
                    <a:srgbClr val="00FF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Bonus Pastoral Response: 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Gill Sans MT" panose="020B0502020104020203" pitchFamily="34" charset="0"/>
              </a:rPr>
              <a:t>Yup, the church is full of them, but I’m sure we have room for one more!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9EA1E2-83A8-4755-DBB5-B99A38F72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2072201"/>
            <a:ext cx="8258175" cy="504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1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Picture 7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7B5D1E54-CC9B-FAC1-2E71-B42EB4945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86" y="36531"/>
            <a:ext cx="4528984" cy="679347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2BE77342-EB32-59B8-E51A-EC98F8B952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8000"/>
          </a:blip>
          <a:stretch>
            <a:fillRect/>
          </a:stretch>
        </p:blipFill>
        <p:spPr>
          <a:xfrm>
            <a:off x="0" y="-4572"/>
            <a:ext cx="12192000" cy="6858000"/>
          </a:xfrm>
          <a:prstGeom prst="rect">
            <a:avLst/>
          </a:prstGeom>
        </p:spPr>
      </p:pic>
      <p:sp>
        <p:nvSpPr>
          <p:cNvPr id="7" name="and how does that prove">
            <a:extLst>
              <a:ext uri="{FF2B5EF4-FFF2-40B4-BE49-F238E27FC236}">
                <a16:creationId xmlns:a16="http://schemas.microsoft.com/office/drawing/2014/main" id="{072C3DAB-52CE-D1B0-D6ED-8BF69458149A}"/>
              </a:ext>
            </a:extLst>
          </p:cNvPr>
          <p:cNvSpPr txBox="1"/>
          <p:nvPr/>
        </p:nvSpPr>
        <p:spPr>
          <a:xfrm>
            <a:off x="2091446" y="155642"/>
            <a:ext cx="1002273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“Put a stone in their shoe”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F3FAC6-49A9-0574-EFA6-DFB36E40F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531800"/>
            <a:ext cx="4553894" cy="43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3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and how does that prove">
            <a:extLst>
              <a:ext uri="{FF2B5EF4-FFF2-40B4-BE49-F238E27FC236}">
                <a16:creationId xmlns:a16="http://schemas.microsoft.com/office/drawing/2014/main" id="{DADA0028-AEEF-486E-2F03-D57609FD53D8}"/>
              </a:ext>
            </a:extLst>
          </p:cNvPr>
          <p:cNvSpPr txBox="1"/>
          <p:nvPr/>
        </p:nvSpPr>
        <p:spPr>
          <a:xfrm>
            <a:off x="252918" y="1698730"/>
            <a:ext cx="112778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My “</a:t>
            </a:r>
            <a:r>
              <a:rPr lang="en-US" sz="60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</a:rPr>
              <a:t>biggest obstacle</a:t>
            </a:r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” to belief in God is the existence of evil.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FD8A6D-FF61-21AD-32F2-1C8489D5A176}"/>
              </a:ext>
            </a:extLst>
          </p:cNvPr>
          <p:cNvSpPr txBox="1"/>
          <p:nvPr/>
        </p:nvSpPr>
        <p:spPr>
          <a:xfrm>
            <a:off x="126460" y="27598"/>
            <a:ext cx="118126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#4. Discernment: Neither Refutation Nor Rebuttal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5174D69D-AA23-A4B0-2F34-18CCC9256D8D}"/>
              </a:ext>
            </a:extLst>
          </p:cNvPr>
          <p:cNvSpPr txBox="1"/>
          <p:nvPr/>
        </p:nvSpPr>
        <p:spPr>
          <a:xfrm>
            <a:off x="2365366" y="3733637"/>
            <a:ext cx="34605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- </a:t>
            </a:r>
            <a:r>
              <a:rPr lang="en-US" sz="6000" dirty="0">
                <a:solidFill>
                  <a:srgbClr val="00FF00"/>
                </a:solidFill>
                <a:latin typeface="Gill Sans MT" panose="020B0502020104020203" pitchFamily="34" charset="0"/>
              </a:rPr>
              <a:t>Explain</a:t>
            </a:r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.</a:t>
            </a:r>
          </a:p>
          <a:p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- </a:t>
            </a:r>
            <a:r>
              <a:rPr lang="en-US" sz="6000" dirty="0">
                <a:solidFill>
                  <a:srgbClr val="00FF00"/>
                </a:solidFill>
                <a:latin typeface="Gill Sans MT" panose="020B0502020104020203" pitchFamily="34" charset="0"/>
              </a:rPr>
              <a:t>Why</a:t>
            </a:r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?</a:t>
            </a:r>
          </a:p>
          <a:p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-</a:t>
            </a:r>
            <a:r>
              <a:rPr lang="en-US" sz="6000" dirty="0">
                <a:solidFill>
                  <a:srgbClr val="00FF00"/>
                </a:solidFill>
                <a:latin typeface="Gill Sans MT" panose="020B0502020104020203" pitchFamily="34" charset="0"/>
              </a:rPr>
              <a:t>Yes</a:t>
            </a:r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. </a:t>
            </a:r>
          </a:p>
        </p:txBody>
      </p:sp>
      <p:sp>
        <p:nvSpPr>
          <p:cNvPr id="11" name="and how does that prove">
            <a:extLst>
              <a:ext uri="{FF2B5EF4-FFF2-40B4-BE49-F238E27FC236}">
                <a16:creationId xmlns:a16="http://schemas.microsoft.com/office/drawing/2014/main" id="{8A5757BA-794B-3FF5-810A-B39D31F66AC0}"/>
              </a:ext>
            </a:extLst>
          </p:cNvPr>
          <p:cNvSpPr txBox="1"/>
          <p:nvPr/>
        </p:nvSpPr>
        <p:spPr>
          <a:xfrm>
            <a:off x="6485346" y="3713736"/>
            <a:ext cx="4183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- </a:t>
            </a:r>
            <a:r>
              <a:rPr lang="en-US" sz="6000" dirty="0">
                <a:solidFill>
                  <a:srgbClr val="00FF00"/>
                </a:solidFill>
                <a:latin typeface="Gill Sans MT" panose="020B0502020104020203" pitchFamily="34" charset="0"/>
              </a:rPr>
              <a:t>Why not</a:t>
            </a:r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? </a:t>
            </a:r>
          </a:p>
          <a:p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- </a:t>
            </a:r>
            <a:r>
              <a:rPr lang="en-US" sz="6000" dirty="0">
                <a:solidFill>
                  <a:srgbClr val="00FF00"/>
                </a:solidFill>
                <a:latin typeface="Gill Sans MT" panose="020B0502020104020203" pitchFamily="34" charset="0"/>
              </a:rPr>
              <a:t>Go on</a:t>
            </a:r>
            <a:r>
              <a:rPr lang="en-US" sz="6000" dirty="0">
                <a:solidFill>
                  <a:schemeClr val="bg1"/>
                </a:solidFill>
                <a:latin typeface="Gill Sans MT" panose="020B0502020104020203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91734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2293079" y="188655"/>
            <a:ext cx="76058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Tactical Tools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72FCD-4114-EDE7-29F2-CAECFF26DAA4}"/>
              </a:ext>
            </a:extLst>
          </p:cNvPr>
          <p:cNvSpPr txBox="1"/>
          <p:nvPr/>
        </p:nvSpPr>
        <p:spPr>
          <a:xfrm>
            <a:off x="2084511" y="1652587"/>
            <a:ext cx="802297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</a:rPr>
              <a:t>#5. IDENTIFY</a:t>
            </a:r>
            <a:r>
              <a:rPr kumimoji="0" lang="en-US" sz="8800" b="1" i="0" strike="noStrike" kern="1200" cap="none" spc="0" normalizeH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</a:rPr>
              <a:t> LOGICAL FALLACIES</a:t>
            </a:r>
            <a:endParaRPr kumimoji="0" lang="en-US" sz="8800" b="1" i="0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1127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nd how does that prove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252919" y="1300640"/>
            <a:ext cx="11557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Gill Sans MT" panose="020B0502020104020203" pitchFamily="34" charset="0"/>
              </a:rPr>
              <a:t>Logical Fallacy</a:t>
            </a:r>
            <a:r>
              <a:rPr lang="en-US" sz="4800" dirty="0">
                <a:solidFill>
                  <a:schemeClr val="bg1"/>
                </a:solidFill>
                <a:latin typeface="Gill Sans MT" panose="020B0502020104020203" pitchFamily="34" charset="0"/>
              </a:rPr>
              <a:t>: an error in logic or reason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D63D52-72A1-6454-636C-E74400851D3C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1" name="and how does that prove">
            <a:extLst>
              <a:ext uri="{FF2B5EF4-FFF2-40B4-BE49-F238E27FC236}">
                <a16:creationId xmlns:a16="http://schemas.microsoft.com/office/drawing/2014/main" id="{08F08163-F849-B827-34B9-0C53DC14B9CC}"/>
              </a:ext>
            </a:extLst>
          </p:cNvPr>
          <p:cNvSpPr txBox="1"/>
          <p:nvPr/>
        </p:nvSpPr>
        <p:spPr>
          <a:xfrm>
            <a:off x="252919" y="2552324"/>
            <a:ext cx="115572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not answer a fool according to his </a:t>
            </a:r>
            <a:r>
              <a:rPr lang="en-US" sz="48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folly</a:t>
            </a:r>
            <a:r>
              <a:rPr lang="en-US" sz="48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 you yourself will be just like him. Answer a fool according to his </a:t>
            </a:r>
            <a:r>
              <a:rPr lang="en-US" sz="48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folly</a:t>
            </a:r>
            <a:r>
              <a:rPr lang="en-US" sz="48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 he will be wise in his own eyes</a:t>
            </a:r>
            <a:r>
              <a:rPr lang="en-US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en-US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						- Proverbs 26:4-5</a:t>
            </a:r>
            <a:endParaRPr lang="en-US" sz="44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BCC1DED7-BB16-5B14-7272-C133F781C8F9}"/>
              </a:ext>
            </a:extLst>
          </p:cNvPr>
          <p:cNvSpPr/>
          <p:nvPr/>
        </p:nvSpPr>
        <p:spPr>
          <a:xfrm>
            <a:off x="897775" y="2385007"/>
            <a:ext cx="5887605" cy="1150515"/>
          </a:xfrm>
          <a:prstGeom prst="frame">
            <a:avLst>
              <a:gd name="adj1" fmla="val 836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E52EC4CB-6FF4-6671-2821-75E352000444}"/>
              </a:ext>
            </a:extLst>
          </p:cNvPr>
          <p:cNvSpPr/>
          <p:nvPr/>
        </p:nvSpPr>
        <p:spPr>
          <a:xfrm>
            <a:off x="163615" y="3869892"/>
            <a:ext cx="4148741" cy="1150515"/>
          </a:xfrm>
          <a:prstGeom prst="frame">
            <a:avLst>
              <a:gd name="adj1" fmla="val 836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C79F35-D920-8610-531C-97A9EBC3141F}"/>
              </a:ext>
            </a:extLst>
          </p:cNvPr>
          <p:cNvSpPr txBox="1"/>
          <p:nvPr/>
        </p:nvSpPr>
        <p:spPr>
          <a:xfrm>
            <a:off x="8004725" y="1300640"/>
            <a:ext cx="103694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7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1938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2" grpId="0" animBg="1"/>
      <p:bldP spid="13" grpId="0" animBg="1"/>
      <p:bldP spid="1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nd how does that prove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1008419" y="272198"/>
            <a:ext cx="101751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Gill Sans MT" panose="020B0502020104020203" pitchFamily="34" charset="0"/>
              </a:rPr>
              <a:t>2 RULES for Conversing with Nonbelievers</a:t>
            </a:r>
            <a:endParaRPr lang="en-US" sz="5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1" name="and how does that prove">
            <a:extLst>
              <a:ext uri="{FF2B5EF4-FFF2-40B4-BE49-F238E27FC236}">
                <a16:creationId xmlns:a16="http://schemas.microsoft.com/office/drawing/2014/main" id="{08F08163-F849-B827-34B9-0C53DC14B9CC}"/>
              </a:ext>
            </a:extLst>
          </p:cNvPr>
          <p:cNvSpPr txBox="1"/>
          <p:nvPr/>
        </p:nvSpPr>
        <p:spPr>
          <a:xfrm>
            <a:off x="217585" y="2219111"/>
            <a:ext cx="117568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not answer [nor pretend to agree with the frivolous comments of] a [closed-minded] fool according to his </a:t>
            </a:r>
            <a:r>
              <a:rPr lang="en-US" sz="36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folly</a:t>
            </a:r>
            <a:r>
              <a:rPr lang="en-US" sz="36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otherwise you, even you, will be like him. Answer [and correct the erroneous concepts of] a fool according to his </a:t>
            </a:r>
            <a:r>
              <a:rPr lang="en-US" sz="36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folly</a:t>
            </a:r>
            <a:r>
              <a:rPr lang="en-US" sz="36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otherwise he will be wise in his own eyes [if he thinks you agree with him].</a:t>
            </a:r>
            <a:r>
              <a:rPr lang="en-US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						- Proverbs 26:4-5</a:t>
            </a:r>
            <a:endParaRPr lang="en-US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915557A-9B0E-A404-A1A6-9F8FD3F302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-2" y="3943350"/>
            <a:ext cx="12192000" cy="2905507"/>
          </a:xfrm>
          <a:prstGeom prst="rect">
            <a:avLst/>
          </a:prstGeom>
        </p:spPr>
      </p:pic>
      <p:pic>
        <p:nvPicPr>
          <p:cNvPr id="9" name="Picture 8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AB1601D-D704-42EB-B81C-DA945564CE8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10086974" y="3429000"/>
            <a:ext cx="2105025" cy="628650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4C35681E-8B62-FA11-AF82-A0745832DFC4}"/>
              </a:ext>
            </a:extLst>
          </p:cNvPr>
          <p:cNvSpPr/>
          <p:nvPr/>
        </p:nvSpPr>
        <p:spPr>
          <a:xfrm>
            <a:off x="329936" y="2141270"/>
            <a:ext cx="11580863" cy="1997096"/>
          </a:xfrm>
          <a:prstGeom prst="frame">
            <a:avLst>
              <a:gd name="adj1" fmla="val 8361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ircle: Hollow 9">
            <a:extLst>
              <a:ext uri="{FF2B5EF4-FFF2-40B4-BE49-F238E27FC236}">
                <a16:creationId xmlns:a16="http://schemas.microsoft.com/office/drawing/2014/main" id="{9813D381-67AF-D4D9-045E-789C08F001E9}"/>
              </a:ext>
            </a:extLst>
          </p:cNvPr>
          <p:cNvSpPr/>
          <p:nvPr/>
        </p:nvSpPr>
        <p:spPr>
          <a:xfrm>
            <a:off x="1570926" y="3185783"/>
            <a:ext cx="8676009" cy="982011"/>
          </a:xfrm>
          <a:prstGeom prst="donut">
            <a:avLst>
              <a:gd name="adj" fmla="val 5433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5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3" grpId="0" animBg="1"/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and how does that prove">
            <a:extLst>
              <a:ext uri="{FF2B5EF4-FFF2-40B4-BE49-F238E27FC236}">
                <a16:creationId xmlns:a16="http://schemas.microsoft.com/office/drawing/2014/main" id="{08F08163-F849-B827-34B9-0C53DC14B9CC}"/>
              </a:ext>
            </a:extLst>
          </p:cNvPr>
          <p:cNvSpPr txBox="1"/>
          <p:nvPr/>
        </p:nvSpPr>
        <p:spPr>
          <a:xfrm>
            <a:off x="155927" y="2219021"/>
            <a:ext cx="119744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 #1: Do not engage in fallacious reasoning </a:t>
            </a:r>
          </a:p>
          <a:p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4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Don’t be like him</a:t>
            </a:r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3" name="and how does that prove">
            <a:extLst>
              <a:ext uri="{FF2B5EF4-FFF2-40B4-BE49-F238E27FC236}">
                <a16:creationId xmlns:a16="http://schemas.microsoft.com/office/drawing/2014/main" id="{B9B72794-4DF0-6CDC-C7A5-2178A9BDF56D}"/>
              </a:ext>
            </a:extLst>
          </p:cNvPr>
          <p:cNvSpPr txBox="1"/>
          <p:nvPr/>
        </p:nvSpPr>
        <p:spPr>
          <a:xfrm>
            <a:off x="1008419" y="272198"/>
            <a:ext cx="101751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Gill Sans MT" panose="020B0502020104020203" pitchFamily="34" charset="0"/>
              </a:rPr>
              <a:t>2 RULES for Conversing with Nonbelievers</a:t>
            </a:r>
            <a:endParaRPr lang="en-US" sz="5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63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ircle: Hollow 9">
            <a:extLst>
              <a:ext uri="{FF2B5EF4-FFF2-40B4-BE49-F238E27FC236}">
                <a16:creationId xmlns:a16="http://schemas.microsoft.com/office/drawing/2014/main" id="{9813D381-67AF-D4D9-045E-789C08F001E9}"/>
              </a:ext>
            </a:extLst>
          </p:cNvPr>
          <p:cNvSpPr/>
          <p:nvPr/>
        </p:nvSpPr>
        <p:spPr>
          <a:xfrm>
            <a:off x="2675826" y="4333875"/>
            <a:ext cx="8676009" cy="880240"/>
          </a:xfrm>
          <a:prstGeom prst="donut">
            <a:avLst>
              <a:gd name="adj" fmla="val 5433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and how does that prove">
            <a:extLst>
              <a:ext uri="{FF2B5EF4-FFF2-40B4-BE49-F238E27FC236}">
                <a16:creationId xmlns:a16="http://schemas.microsoft.com/office/drawing/2014/main" id="{08F08163-F849-B827-34B9-0C53DC14B9CC}"/>
              </a:ext>
            </a:extLst>
          </p:cNvPr>
          <p:cNvSpPr txBox="1"/>
          <p:nvPr/>
        </p:nvSpPr>
        <p:spPr>
          <a:xfrm>
            <a:off x="217585" y="2219111"/>
            <a:ext cx="117568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not answer [nor pretend to agree with the frivolous comments of] a [closed-minded] fool according to his </a:t>
            </a:r>
            <a:r>
              <a:rPr lang="en-US" sz="36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folly</a:t>
            </a:r>
            <a:r>
              <a:rPr lang="en-US" sz="36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otherwise you, even you, will be like him. Answer [and correct the erroneous concepts of] a fool according to his </a:t>
            </a:r>
            <a:r>
              <a:rPr lang="en-US" sz="36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folly</a:t>
            </a:r>
            <a:r>
              <a:rPr lang="en-US" sz="36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otherwise he will be wise in his own eyes [if he thinks you agree with him].</a:t>
            </a:r>
            <a:r>
              <a:rPr lang="en-US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						- Proverbs 26:4-5</a:t>
            </a:r>
            <a:endParaRPr lang="en-US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915557A-9B0E-A404-A1A6-9F8FD3F302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-2" y="936631"/>
            <a:ext cx="10086975" cy="2987669"/>
          </a:xfrm>
          <a:prstGeom prst="rect">
            <a:avLst/>
          </a:prstGeom>
        </p:spPr>
      </p:pic>
      <p:pic>
        <p:nvPicPr>
          <p:cNvPr id="9" name="Picture 8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AB1601D-D704-42EB-B81C-DA945564CE8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9986554" y="2252332"/>
            <a:ext cx="2105025" cy="1176667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4C35681E-8B62-FA11-AF82-A0745832DFC4}"/>
              </a:ext>
            </a:extLst>
          </p:cNvPr>
          <p:cNvSpPr/>
          <p:nvPr/>
        </p:nvSpPr>
        <p:spPr>
          <a:xfrm>
            <a:off x="224638" y="3121798"/>
            <a:ext cx="11822817" cy="2259827"/>
          </a:xfrm>
          <a:prstGeom prst="frame">
            <a:avLst>
              <a:gd name="adj1" fmla="val 5811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and how does that prove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1008419" y="272198"/>
            <a:ext cx="101751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Gill Sans MT" panose="020B0502020104020203" pitchFamily="34" charset="0"/>
              </a:rPr>
              <a:t>2 RULES for Conversing with Nonbelievers</a:t>
            </a:r>
            <a:endParaRPr lang="en-US" sz="5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26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and how does that prove">
            <a:extLst>
              <a:ext uri="{FF2B5EF4-FFF2-40B4-BE49-F238E27FC236}">
                <a16:creationId xmlns:a16="http://schemas.microsoft.com/office/drawing/2014/main" id="{08F08163-F849-B827-34B9-0C53DC14B9CC}"/>
              </a:ext>
            </a:extLst>
          </p:cNvPr>
          <p:cNvSpPr txBox="1"/>
          <p:nvPr/>
        </p:nvSpPr>
        <p:spPr>
          <a:xfrm>
            <a:off x="155927" y="2219021"/>
            <a:ext cx="119744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 #1: </a:t>
            </a:r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not engage in fallacious reasoning </a:t>
            </a:r>
          </a:p>
          <a:p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4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Don’t be like him</a:t>
            </a:r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3" name="and how does that prove">
            <a:extLst>
              <a:ext uri="{FF2B5EF4-FFF2-40B4-BE49-F238E27FC236}">
                <a16:creationId xmlns:a16="http://schemas.microsoft.com/office/drawing/2014/main" id="{B9B72794-4DF0-6CDC-C7A5-2178A9BDF56D}"/>
              </a:ext>
            </a:extLst>
          </p:cNvPr>
          <p:cNvSpPr txBox="1"/>
          <p:nvPr/>
        </p:nvSpPr>
        <p:spPr>
          <a:xfrm>
            <a:off x="1008419" y="272198"/>
            <a:ext cx="101751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Gill Sans MT" panose="020B0502020104020203" pitchFamily="34" charset="0"/>
              </a:rPr>
              <a:t>2 RULES for Conversing with Nonbelievers</a:t>
            </a:r>
            <a:endParaRPr lang="en-US" sz="5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and how does that prove">
            <a:extLst>
              <a:ext uri="{FF2B5EF4-FFF2-40B4-BE49-F238E27FC236}">
                <a16:creationId xmlns:a16="http://schemas.microsoft.com/office/drawing/2014/main" id="{EED87301-7DCE-F655-C8AE-A29D62111264}"/>
              </a:ext>
            </a:extLst>
          </p:cNvPr>
          <p:cNvSpPr txBox="1"/>
          <p:nvPr/>
        </p:nvSpPr>
        <p:spPr>
          <a:xfrm>
            <a:off x="229387" y="4066133"/>
            <a:ext cx="117568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 #2: </a:t>
            </a:r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out and correct their fallacious reasoning</a:t>
            </a:r>
          </a:p>
        </p:txBody>
      </p:sp>
      <p:sp>
        <p:nvSpPr>
          <p:cNvPr id="8" name="and how does that prove">
            <a:extLst>
              <a:ext uri="{FF2B5EF4-FFF2-40B4-BE49-F238E27FC236}">
                <a16:creationId xmlns:a16="http://schemas.microsoft.com/office/drawing/2014/main" id="{4F4D1A19-F7EF-2B24-DFE2-BEB005C12DFF}"/>
              </a:ext>
            </a:extLst>
          </p:cNvPr>
          <p:cNvSpPr txBox="1"/>
          <p:nvPr/>
        </p:nvSpPr>
        <p:spPr>
          <a:xfrm>
            <a:off x="229387" y="4066133"/>
            <a:ext cx="117568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 #2:</a:t>
            </a:r>
            <a:r>
              <a:rPr lang="en-US" sz="4400" u="sng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out and correct their fallacious reasoning (</a:t>
            </a:r>
            <a:r>
              <a:rPr lang="en-US" sz="4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Don’t let him think he’s right</a:t>
            </a:r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0463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nd how does that prove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287072" y="1235689"/>
            <a:ext cx="3166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Gill Sans MT" panose="020B0502020104020203" pitchFamily="34" charset="0"/>
              </a:rPr>
              <a:t>Examples:</a:t>
            </a:r>
            <a:endParaRPr lang="en-US" sz="4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FF1B81-30D4-DBBB-5F9D-184ED56E83F8}"/>
              </a:ext>
            </a:extLst>
          </p:cNvPr>
          <p:cNvSpPr txBox="1"/>
          <p:nvPr/>
        </p:nvSpPr>
        <p:spPr>
          <a:xfrm>
            <a:off x="303702" y="2198318"/>
            <a:ext cx="51473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False Dichotomy</a:t>
            </a:r>
            <a:endParaRPr lang="en-US" sz="4400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A4A739-1F72-75F6-88A8-E9A78A189B7C}"/>
              </a:ext>
            </a:extLst>
          </p:cNvPr>
          <p:cNvSpPr txBox="1"/>
          <p:nvPr/>
        </p:nvSpPr>
        <p:spPr>
          <a:xfrm>
            <a:off x="5501807" y="1972848"/>
            <a:ext cx="86537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Begging the Question/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Circular Reasoning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59C0EB-1EDD-EF51-638B-C13821F18A5D}"/>
              </a:ext>
            </a:extLst>
          </p:cNvPr>
          <p:cNvSpPr txBox="1"/>
          <p:nvPr/>
        </p:nvSpPr>
        <p:spPr>
          <a:xfrm>
            <a:off x="252919" y="3153699"/>
            <a:ext cx="519810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False Presupposition</a:t>
            </a:r>
            <a:endParaRPr lang="en-US" sz="4400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B6D685-8259-EBBB-61A5-C9240BFD690A}"/>
              </a:ext>
            </a:extLst>
          </p:cNvPr>
          <p:cNvSpPr txBox="1"/>
          <p:nvPr/>
        </p:nvSpPr>
        <p:spPr>
          <a:xfrm>
            <a:off x="5501807" y="3769489"/>
            <a:ext cx="76844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100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Reductio Ad Absurdum (Reduces to Absurdity)</a:t>
            </a:r>
            <a:endParaRPr lang="en-US" sz="4800" dirty="0">
              <a:ln>
                <a:solidFill>
                  <a:srgbClr val="00B0F0"/>
                </a:solidFill>
              </a:ln>
              <a:solidFill>
                <a:schemeClr val="bg1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3453320" y="1189745"/>
            <a:ext cx="50620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Matthew 22:23-33</a:t>
            </a:r>
            <a:endParaRPr lang="en-US" sz="4400" dirty="0">
              <a:ln>
                <a:solidFill>
                  <a:schemeClr val="bg1"/>
                </a:solidFill>
              </a:ln>
              <a:solidFill>
                <a:srgbClr val="00FF00"/>
              </a:solidFill>
              <a:latin typeface="Gill Sans MT" panose="020B0502020104020203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676892-8006-A767-13F8-59A8C5157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56910" y="3721985"/>
            <a:ext cx="2807813" cy="32289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69F8E4-F705-58F8-2DD0-EDAD9DB005B1}"/>
              </a:ext>
            </a:extLst>
          </p:cNvPr>
          <p:cNvSpPr txBox="1"/>
          <p:nvPr/>
        </p:nvSpPr>
        <p:spPr>
          <a:xfrm>
            <a:off x="3003822" y="3082013"/>
            <a:ext cx="103694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7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8104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17" grpId="0"/>
      <p:bldP spid="18" grpId="0"/>
      <p:bldP spid="8" grpId="0"/>
      <p:bldP spid="10" grpId="0"/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3453320" y="1189745"/>
            <a:ext cx="50620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Matthew 22:23-33</a:t>
            </a:r>
            <a:endParaRPr lang="en-US" sz="4400" dirty="0">
              <a:ln>
                <a:solidFill>
                  <a:schemeClr val="bg1"/>
                </a:solidFill>
              </a:ln>
              <a:solidFill>
                <a:srgbClr val="00FF00"/>
              </a:solidFill>
              <a:latin typeface="Gill Sans MT" panose="020B05020201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4BB01D-10FC-2D33-140F-084115090BF5}"/>
              </a:ext>
            </a:extLst>
          </p:cNvPr>
          <p:cNvSpPr txBox="1"/>
          <p:nvPr/>
        </p:nvSpPr>
        <p:spPr>
          <a:xfrm>
            <a:off x="7120214" y="2692177"/>
            <a:ext cx="514732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Resurrection</a:t>
            </a:r>
          </a:p>
          <a:p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Afterlife</a:t>
            </a:r>
          </a:p>
          <a:p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Intermediate State</a:t>
            </a:r>
          </a:p>
          <a:p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Angels/Spirits</a:t>
            </a:r>
          </a:p>
        </p:txBody>
      </p:sp>
      <p:pic>
        <p:nvPicPr>
          <p:cNvPr id="35" name="Picture 34" descr="A group of people in robes&#10;&#10;Description automatically generated">
            <a:extLst>
              <a:ext uri="{FF2B5EF4-FFF2-40B4-BE49-F238E27FC236}">
                <a16:creationId xmlns:a16="http://schemas.microsoft.com/office/drawing/2014/main" id="{EE31291D-A034-796F-25EE-286158484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67" y="2113404"/>
            <a:ext cx="6791759" cy="407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40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3453320" y="1189745"/>
            <a:ext cx="50620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Matthew 22:23-33</a:t>
            </a:r>
            <a:endParaRPr lang="en-US" sz="4400" dirty="0">
              <a:ln>
                <a:solidFill>
                  <a:schemeClr val="bg1"/>
                </a:solidFill>
              </a:ln>
              <a:solidFill>
                <a:srgbClr val="00FF00"/>
              </a:solidFill>
              <a:latin typeface="Gill Sans MT" panose="020B0502020104020203" pitchFamily="34" charset="0"/>
            </a:endParaRPr>
          </a:p>
        </p:txBody>
      </p:sp>
      <p:pic>
        <p:nvPicPr>
          <p:cNvPr id="3" name="Picture 2" descr="A group of men in robes&#10;&#10;Description automatically generated">
            <a:extLst>
              <a:ext uri="{FF2B5EF4-FFF2-40B4-BE49-F238E27FC236}">
                <a16:creationId xmlns:a16="http://schemas.microsoft.com/office/drawing/2014/main" id="{A042CA5A-F658-4F99-71A9-A297DC3E9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190" y="2072345"/>
            <a:ext cx="6033620" cy="3117370"/>
          </a:xfrm>
          <a:prstGeom prst="rect">
            <a:avLst/>
          </a:prstGeom>
        </p:spPr>
      </p:pic>
      <p:pic>
        <p:nvPicPr>
          <p:cNvPr id="13" name="Picture 12" descr="A person taking a picture of a crowd of people&#10;&#10;Description automatically generated">
            <a:extLst>
              <a:ext uri="{FF2B5EF4-FFF2-40B4-BE49-F238E27FC236}">
                <a16:creationId xmlns:a16="http://schemas.microsoft.com/office/drawing/2014/main" id="{91B178D3-FB02-FB07-AA63-C583C4E986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97727" y="2787590"/>
            <a:ext cx="3076269" cy="3795493"/>
          </a:xfrm>
          <a:prstGeom prst="rect">
            <a:avLst/>
          </a:prstGeom>
        </p:spPr>
      </p:pic>
      <p:pic>
        <p:nvPicPr>
          <p:cNvPr id="6" name="Picture 5" descr="A group of people holding their phones&#10;&#10;Description automatically generated">
            <a:extLst>
              <a:ext uri="{FF2B5EF4-FFF2-40B4-BE49-F238E27FC236}">
                <a16:creationId xmlns:a16="http://schemas.microsoft.com/office/drawing/2014/main" id="{F1292474-82EA-6A88-ACF5-8F9759A519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3557" y="3799359"/>
            <a:ext cx="7318444" cy="3070494"/>
          </a:xfrm>
          <a:prstGeom prst="rect">
            <a:avLst/>
          </a:prstGeom>
        </p:spPr>
      </p:pic>
      <p:pic>
        <p:nvPicPr>
          <p:cNvPr id="11" name="Picture 10" descr="A group of people taking a selfie&#10;&#10;Description automatically generated">
            <a:extLst>
              <a:ext uri="{FF2B5EF4-FFF2-40B4-BE49-F238E27FC236}">
                <a16:creationId xmlns:a16="http://schemas.microsoft.com/office/drawing/2014/main" id="{0264E0F2-5D35-4B49-9E9F-295EDAD3D9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325"/>
            <a:ext cx="5705473" cy="259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15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Picture 2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3793BD8A-7231-2C34-C2F0-763D04F8C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sp>
        <p:nvSpPr>
          <p:cNvPr id="4" name="Circle: Hollow 3">
            <a:extLst>
              <a:ext uri="{FF2B5EF4-FFF2-40B4-BE49-F238E27FC236}">
                <a16:creationId xmlns:a16="http://schemas.microsoft.com/office/drawing/2014/main" id="{749853D6-9A63-4D45-AADF-C0A86A437337}"/>
              </a:ext>
            </a:extLst>
          </p:cNvPr>
          <p:cNvSpPr/>
          <p:nvPr/>
        </p:nvSpPr>
        <p:spPr>
          <a:xfrm>
            <a:off x="2512243" y="471340"/>
            <a:ext cx="7239786" cy="2055043"/>
          </a:xfrm>
          <a:prstGeom prst="donut">
            <a:avLst>
              <a:gd name="adj" fmla="val 1097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2BE77342-EB32-59B8-E51A-EC98F8B952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8000"/>
          </a:blip>
          <a:stretch>
            <a:fillRect/>
          </a:stretch>
        </p:blipFill>
        <p:spPr>
          <a:xfrm>
            <a:off x="0" y="-4572"/>
            <a:ext cx="12192000" cy="6858000"/>
          </a:xfrm>
          <a:prstGeom prst="rect">
            <a:avLst/>
          </a:prstGeom>
        </p:spPr>
      </p:pic>
      <p:sp>
        <p:nvSpPr>
          <p:cNvPr id="7" name="and how does that prove">
            <a:extLst>
              <a:ext uri="{FF2B5EF4-FFF2-40B4-BE49-F238E27FC236}">
                <a16:creationId xmlns:a16="http://schemas.microsoft.com/office/drawing/2014/main" id="{072C3DAB-52CE-D1B0-D6ED-8BF69458149A}"/>
              </a:ext>
            </a:extLst>
          </p:cNvPr>
          <p:cNvSpPr txBox="1"/>
          <p:nvPr/>
        </p:nvSpPr>
        <p:spPr>
          <a:xfrm>
            <a:off x="2317687" y="54754"/>
            <a:ext cx="9874313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“Put a stone in their shoe”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F3FAC6-49A9-0574-EFA6-DFB36E40F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531800"/>
            <a:ext cx="4553894" cy="4326200"/>
          </a:xfrm>
          <a:prstGeom prst="rect">
            <a:avLst/>
          </a:prstGeom>
        </p:spPr>
      </p:pic>
      <p:pic>
        <p:nvPicPr>
          <p:cNvPr id="11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4C010777-CD25-2B04-A78B-826AE560218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8000"/>
          </a:blip>
          <a:stretch>
            <a:fillRect/>
          </a:stretch>
        </p:blipFill>
        <p:spPr>
          <a:xfrm>
            <a:off x="-12638" y="4572"/>
            <a:ext cx="12192000" cy="6858000"/>
          </a:xfrm>
          <a:prstGeom prst="rect">
            <a:avLst/>
          </a:prstGeom>
        </p:spPr>
      </p:pic>
      <p:pic>
        <p:nvPicPr>
          <p:cNvPr id="10" name="Picture 9" descr="A bowl of fruit&#10;&#10;Description automatically generated">
            <a:extLst>
              <a:ext uri="{FF2B5EF4-FFF2-40B4-BE49-F238E27FC236}">
                <a16:creationId xmlns:a16="http://schemas.microsoft.com/office/drawing/2014/main" id="{18925654-8FC0-B9BE-A9F2-1BE1780AD8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8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nd how does that prove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287072" y="1235689"/>
            <a:ext cx="3166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Gill Sans MT" panose="020B0502020104020203" pitchFamily="34" charset="0"/>
              </a:rPr>
              <a:t>Examples:</a:t>
            </a:r>
            <a:endParaRPr lang="en-US" sz="4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FF1B81-30D4-DBBB-5F9D-184ED56E83F8}"/>
              </a:ext>
            </a:extLst>
          </p:cNvPr>
          <p:cNvSpPr txBox="1"/>
          <p:nvPr/>
        </p:nvSpPr>
        <p:spPr>
          <a:xfrm>
            <a:off x="303702" y="2198318"/>
            <a:ext cx="51473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False Dichotomy</a:t>
            </a:r>
            <a:endParaRPr lang="en-US" sz="4400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A4A739-1F72-75F6-88A8-E9A78A189B7C}"/>
              </a:ext>
            </a:extLst>
          </p:cNvPr>
          <p:cNvSpPr txBox="1"/>
          <p:nvPr/>
        </p:nvSpPr>
        <p:spPr>
          <a:xfrm>
            <a:off x="5501807" y="1972848"/>
            <a:ext cx="86537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Begging the Question/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Circular Reasoning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59C0EB-1EDD-EF51-638B-C13821F18A5D}"/>
              </a:ext>
            </a:extLst>
          </p:cNvPr>
          <p:cNvSpPr txBox="1"/>
          <p:nvPr/>
        </p:nvSpPr>
        <p:spPr>
          <a:xfrm>
            <a:off x="303702" y="3673263"/>
            <a:ext cx="73252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False Presupposition</a:t>
            </a:r>
            <a:endParaRPr lang="en-US" sz="4400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B6D685-8259-EBBB-61A5-C9240BFD690A}"/>
              </a:ext>
            </a:extLst>
          </p:cNvPr>
          <p:cNvSpPr txBox="1"/>
          <p:nvPr/>
        </p:nvSpPr>
        <p:spPr>
          <a:xfrm>
            <a:off x="5451024" y="4363378"/>
            <a:ext cx="76844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100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Reductio Ad Absurdum (Reduces to Absurdity)</a:t>
            </a:r>
            <a:endParaRPr lang="en-US" sz="4800" dirty="0">
              <a:ln>
                <a:solidFill>
                  <a:srgbClr val="00B0F0"/>
                </a:solidFill>
              </a:ln>
              <a:solidFill>
                <a:schemeClr val="bg1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16420A10-083C-A7A3-5FAA-0B92135C0833}"/>
              </a:ext>
            </a:extLst>
          </p:cNvPr>
          <p:cNvSpPr/>
          <p:nvPr/>
        </p:nvSpPr>
        <p:spPr>
          <a:xfrm>
            <a:off x="5394862" y="4363378"/>
            <a:ext cx="6493436" cy="1713573"/>
          </a:xfrm>
          <a:prstGeom prst="frame">
            <a:avLst>
              <a:gd name="adj1" fmla="val 669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3453320" y="1189745"/>
            <a:ext cx="50620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Matthew 22:23-33</a:t>
            </a:r>
            <a:endParaRPr lang="en-US" sz="4400" dirty="0">
              <a:ln>
                <a:solidFill>
                  <a:schemeClr val="bg1"/>
                </a:solidFill>
              </a:ln>
              <a:solidFill>
                <a:srgbClr val="00FF00"/>
              </a:solidFill>
              <a:latin typeface="Gill Sans MT" panose="020B0502020104020203" pitchFamily="34" charset="0"/>
            </a:endParaRPr>
          </a:p>
        </p:txBody>
      </p:sp>
      <p:pic>
        <p:nvPicPr>
          <p:cNvPr id="13" name="Picture 12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14E33A6B-31E9-ECA7-BDAE-853C2BFE2F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337178" y="2078271"/>
            <a:ext cx="11483347" cy="2285107"/>
          </a:xfrm>
          <a:prstGeom prst="rect">
            <a:avLst/>
          </a:prstGeom>
        </p:spPr>
      </p:pic>
      <p:pic>
        <p:nvPicPr>
          <p:cNvPr id="12" name="Picture 11" descr="A group of people in robes&#10;&#10;Description automatically generated">
            <a:extLst>
              <a:ext uri="{FF2B5EF4-FFF2-40B4-BE49-F238E27FC236}">
                <a16:creationId xmlns:a16="http://schemas.microsoft.com/office/drawing/2014/main" id="{3664F59E-F743-53D2-A296-4873BC2D3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390" y="2071038"/>
            <a:ext cx="5125213" cy="307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9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nd how does that prove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287072" y="1235689"/>
            <a:ext cx="3166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Gill Sans MT" panose="020B0502020104020203" pitchFamily="34" charset="0"/>
              </a:rPr>
              <a:t>Examples:</a:t>
            </a:r>
            <a:endParaRPr lang="en-US" sz="4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FF1B81-30D4-DBBB-5F9D-184ED56E83F8}"/>
              </a:ext>
            </a:extLst>
          </p:cNvPr>
          <p:cNvSpPr txBox="1"/>
          <p:nvPr/>
        </p:nvSpPr>
        <p:spPr>
          <a:xfrm>
            <a:off x="303702" y="2198318"/>
            <a:ext cx="51473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False Dichotomy</a:t>
            </a:r>
            <a:endParaRPr lang="en-US" sz="4400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A4A739-1F72-75F6-88A8-E9A78A189B7C}"/>
              </a:ext>
            </a:extLst>
          </p:cNvPr>
          <p:cNvSpPr txBox="1"/>
          <p:nvPr/>
        </p:nvSpPr>
        <p:spPr>
          <a:xfrm>
            <a:off x="5501807" y="1972848"/>
            <a:ext cx="86537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Begging the Question/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Circular Reasoning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59C0EB-1EDD-EF51-638B-C13821F18A5D}"/>
              </a:ext>
            </a:extLst>
          </p:cNvPr>
          <p:cNvSpPr txBox="1"/>
          <p:nvPr/>
        </p:nvSpPr>
        <p:spPr>
          <a:xfrm>
            <a:off x="303702" y="3303843"/>
            <a:ext cx="73252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False Presupposition</a:t>
            </a:r>
            <a:endParaRPr lang="en-US" sz="4400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B6D685-8259-EBBB-61A5-C9240BFD690A}"/>
              </a:ext>
            </a:extLst>
          </p:cNvPr>
          <p:cNvSpPr txBox="1"/>
          <p:nvPr/>
        </p:nvSpPr>
        <p:spPr>
          <a:xfrm>
            <a:off x="5451024" y="4363378"/>
            <a:ext cx="76844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100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Reductio Ad Absurdum (Reduces to Absurdity)</a:t>
            </a:r>
            <a:endParaRPr lang="en-US" sz="4800" dirty="0">
              <a:ln>
                <a:solidFill>
                  <a:srgbClr val="00B0F0"/>
                </a:solidFill>
              </a:ln>
              <a:solidFill>
                <a:schemeClr val="bg1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3453320" y="1189745"/>
            <a:ext cx="7325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THE REBUTTAL</a:t>
            </a:r>
            <a:r>
              <a:rPr lang="en-US" sz="44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US" sz="4400" dirty="0">
                <a:ln>
                  <a:solidFill>
                    <a:srgbClr val="00FF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(vs 29-30)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E01150-97AB-E200-2814-A06546E6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63" y="4013076"/>
            <a:ext cx="2535508" cy="29158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F82F2-3209-BA24-CC4A-115783FE16A2}"/>
              </a:ext>
            </a:extLst>
          </p:cNvPr>
          <p:cNvSpPr txBox="1"/>
          <p:nvPr/>
        </p:nvSpPr>
        <p:spPr>
          <a:xfrm>
            <a:off x="1645770" y="2553036"/>
            <a:ext cx="906889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“You are wrong because you don’t know the scriptures…”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59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0" grpId="0"/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38682-5A9E-6458-3ECD-98974DE76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Jesus reaction 2">
            <a:hlinkClick r:id="" action="ppaction://media"/>
            <a:extLst>
              <a:ext uri="{FF2B5EF4-FFF2-40B4-BE49-F238E27FC236}">
                <a16:creationId xmlns:a16="http://schemas.microsoft.com/office/drawing/2014/main" id="{F6874FAA-C4CF-9C2E-0AB9-9E877266753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2708"/>
          </a:xfrm>
        </p:spPr>
      </p:pic>
    </p:spTree>
    <p:extLst>
      <p:ext uri="{BB962C8B-B14F-4D97-AF65-F5344CB8AC3E}">
        <p14:creationId xmlns:p14="http://schemas.microsoft.com/office/powerpoint/2010/main" val="186419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nd how does that prove">
            <a:extLst>
              <a:ext uri="{FF2B5EF4-FFF2-40B4-BE49-F238E27FC236}">
                <a16:creationId xmlns:a16="http://schemas.microsoft.com/office/drawing/2014/main" id="{1030A9B8-2694-1F9A-49BC-536EBF466241}"/>
              </a:ext>
            </a:extLst>
          </p:cNvPr>
          <p:cNvSpPr txBox="1"/>
          <p:nvPr/>
        </p:nvSpPr>
        <p:spPr>
          <a:xfrm>
            <a:off x="287072" y="1235689"/>
            <a:ext cx="3166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Gill Sans MT" panose="020B0502020104020203" pitchFamily="34" charset="0"/>
              </a:rPr>
              <a:t>Examples:</a:t>
            </a:r>
            <a:endParaRPr lang="en-US" sz="44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FF1B81-30D4-DBBB-5F9D-184ED56E83F8}"/>
              </a:ext>
            </a:extLst>
          </p:cNvPr>
          <p:cNvSpPr txBox="1"/>
          <p:nvPr/>
        </p:nvSpPr>
        <p:spPr>
          <a:xfrm>
            <a:off x="303702" y="2198318"/>
            <a:ext cx="51473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False Dichotomy</a:t>
            </a:r>
            <a:endParaRPr lang="en-US" sz="4400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A4A739-1F72-75F6-88A8-E9A78A189B7C}"/>
              </a:ext>
            </a:extLst>
          </p:cNvPr>
          <p:cNvSpPr txBox="1"/>
          <p:nvPr/>
        </p:nvSpPr>
        <p:spPr>
          <a:xfrm>
            <a:off x="5501807" y="1972848"/>
            <a:ext cx="86537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Begging the Question/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Circular Reasoning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59C0EB-1EDD-EF51-638B-C13821F18A5D}"/>
              </a:ext>
            </a:extLst>
          </p:cNvPr>
          <p:cNvSpPr txBox="1"/>
          <p:nvPr/>
        </p:nvSpPr>
        <p:spPr>
          <a:xfrm>
            <a:off x="303702" y="3301119"/>
            <a:ext cx="73252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False Presupposition</a:t>
            </a:r>
            <a:endParaRPr lang="en-US" sz="4400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B6D685-8259-EBBB-61A5-C9240BFD690A}"/>
              </a:ext>
            </a:extLst>
          </p:cNvPr>
          <p:cNvSpPr txBox="1"/>
          <p:nvPr/>
        </p:nvSpPr>
        <p:spPr>
          <a:xfrm>
            <a:off x="5451024" y="4363378"/>
            <a:ext cx="76844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1000"/>
              </a:spcAft>
            </a:pP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Reductio Ad Absurdum (Reduces to Absurdity)</a:t>
            </a:r>
            <a:endParaRPr lang="en-US" sz="4800" dirty="0">
              <a:ln>
                <a:solidFill>
                  <a:srgbClr val="00B0F0"/>
                </a:solidFill>
              </a:ln>
              <a:solidFill>
                <a:schemeClr val="bg1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3453320" y="1189745"/>
            <a:ext cx="7325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THE REBUTTAL</a:t>
            </a:r>
            <a:r>
              <a:rPr lang="en-US" sz="44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US" sz="4400" dirty="0">
                <a:ln>
                  <a:solidFill>
                    <a:srgbClr val="00FF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(vs 29-30)</a:t>
            </a: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05822ECE-76E8-ADD8-4A1A-C3A983597BA5}"/>
              </a:ext>
            </a:extLst>
          </p:cNvPr>
          <p:cNvSpPr/>
          <p:nvPr/>
        </p:nvSpPr>
        <p:spPr>
          <a:xfrm>
            <a:off x="5394862" y="4363378"/>
            <a:ext cx="6493436" cy="1713573"/>
          </a:xfrm>
          <a:prstGeom prst="frame">
            <a:avLst>
              <a:gd name="adj1" fmla="val 669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F4C453-E5B1-A7C7-C142-07E0780E377A}"/>
              </a:ext>
            </a:extLst>
          </p:cNvPr>
          <p:cNvSpPr txBox="1"/>
          <p:nvPr/>
        </p:nvSpPr>
        <p:spPr>
          <a:xfrm>
            <a:off x="7408314" y="3570853"/>
            <a:ext cx="190632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masis MT Pro" panose="02040504050005020304" pitchFamily="18" charset="0"/>
              </a:rPr>
              <a:t>X</a:t>
            </a:r>
            <a:endParaRPr lang="en-US" sz="24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masis MT Pro" panose="020405040500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541CB4-A506-2101-1982-CE42202C5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63" y="4013076"/>
            <a:ext cx="2535508" cy="2915834"/>
          </a:xfrm>
          <a:prstGeom prst="rect">
            <a:avLst/>
          </a:prstGeom>
        </p:spPr>
      </p:pic>
      <p:sp>
        <p:nvSpPr>
          <p:cNvPr id="21" name="Frame 20">
            <a:extLst>
              <a:ext uri="{FF2B5EF4-FFF2-40B4-BE49-F238E27FC236}">
                <a16:creationId xmlns:a16="http://schemas.microsoft.com/office/drawing/2014/main" id="{C65A2EE9-803A-423A-686F-747E5138562F}"/>
              </a:ext>
            </a:extLst>
          </p:cNvPr>
          <p:cNvSpPr/>
          <p:nvPr/>
        </p:nvSpPr>
        <p:spPr>
          <a:xfrm>
            <a:off x="5501807" y="1953842"/>
            <a:ext cx="6232993" cy="1628487"/>
          </a:xfrm>
          <a:prstGeom prst="frame">
            <a:avLst>
              <a:gd name="adj1" fmla="val 6693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ircle: Hollow 19">
            <a:extLst>
              <a:ext uri="{FF2B5EF4-FFF2-40B4-BE49-F238E27FC236}">
                <a16:creationId xmlns:a16="http://schemas.microsoft.com/office/drawing/2014/main" id="{5A516714-9AEF-827E-B517-4CAB2B0D31B3}"/>
              </a:ext>
            </a:extLst>
          </p:cNvPr>
          <p:cNvSpPr/>
          <p:nvPr/>
        </p:nvSpPr>
        <p:spPr>
          <a:xfrm>
            <a:off x="83727" y="3206891"/>
            <a:ext cx="5745574" cy="982011"/>
          </a:xfrm>
          <a:prstGeom prst="donut">
            <a:avLst>
              <a:gd name="adj" fmla="val 5433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FF00"/>
              </a:solidFill>
            </a:endParaRPr>
          </a:p>
        </p:txBody>
      </p:sp>
      <p:sp>
        <p:nvSpPr>
          <p:cNvPr id="22" name="Circle: Hollow 21">
            <a:extLst>
              <a:ext uri="{FF2B5EF4-FFF2-40B4-BE49-F238E27FC236}">
                <a16:creationId xmlns:a16="http://schemas.microsoft.com/office/drawing/2014/main" id="{9DBBB68E-7153-0CC9-2A66-F7A11757F0BE}"/>
              </a:ext>
            </a:extLst>
          </p:cNvPr>
          <p:cNvSpPr/>
          <p:nvPr/>
        </p:nvSpPr>
        <p:spPr>
          <a:xfrm>
            <a:off x="83727" y="2111083"/>
            <a:ext cx="5078823" cy="982011"/>
          </a:xfrm>
          <a:prstGeom prst="donut">
            <a:avLst>
              <a:gd name="adj" fmla="val 5433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FF00"/>
              </a:solidFill>
            </a:endParaRPr>
          </a:p>
        </p:txBody>
      </p:sp>
      <p:sp>
        <p:nvSpPr>
          <p:cNvPr id="24" name="Arrow: Bent-Up 23">
            <a:extLst>
              <a:ext uri="{FF2B5EF4-FFF2-40B4-BE49-F238E27FC236}">
                <a16:creationId xmlns:a16="http://schemas.microsoft.com/office/drawing/2014/main" id="{7FE240FB-DBF4-9C49-A942-C121F4D56C64}"/>
              </a:ext>
            </a:extLst>
          </p:cNvPr>
          <p:cNvSpPr/>
          <p:nvPr/>
        </p:nvSpPr>
        <p:spPr>
          <a:xfrm rot="5400000" flipV="1">
            <a:off x="5372720" y="3450322"/>
            <a:ext cx="835943" cy="956265"/>
          </a:xfrm>
          <a:prstGeom prst="bentUp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id="{099A6FA7-9F89-3E1D-15C3-10F974C9F934}"/>
              </a:ext>
            </a:extLst>
          </p:cNvPr>
          <p:cNvSpPr/>
          <p:nvPr/>
        </p:nvSpPr>
        <p:spPr>
          <a:xfrm>
            <a:off x="4673171" y="2923645"/>
            <a:ext cx="405352" cy="513367"/>
          </a:xfrm>
          <a:prstGeom prst="up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02ED38D1-5927-6B54-ABE8-21352607DB4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0" y="1918170"/>
            <a:ext cx="12192000" cy="4939830"/>
          </a:xfrm>
          <a:prstGeom prst="rect">
            <a:avLst/>
          </a:prstGeom>
        </p:spPr>
      </p:pic>
      <p:sp>
        <p:nvSpPr>
          <p:cNvPr id="26" name="&quot;Not Allowed&quot; Symbol 25">
            <a:extLst>
              <a:ext uri="{FF2B5EF4-FFF2-40B4-BE49-F238E27FC236}">
                <a16:creationId xmlns:a16="http://schemas.microsoft.com/office/drawing/2014/main" id="{4F9A4E6A-F1E3-21F4-123B-A86040CB4BC1}"/>
              </a:ext>
            </a:extLst>
          </p:cNvPr>
          <p:cNvSpPr/>
          <p:nvPr/>
        </p:nvSpPr>
        <p:spPr>
          <a:xfrm>
            <a:off x="3215481" y="2115909"/>
            <a:ext cx="4890870" cy="4494938"/>
          </a:xfrm>
          <a:prstGeom prst="noSmoking">
            <a:avLst>
              <a:gd name="adj" fmla="val 6200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2796381-ECF5-D231-FD44-5315738746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4420" y="2469600"/>
            <a:ext cx="4326375" cy="445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4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6" grpId="0" animBg="1"/>
      <p:bldP spid="6" grpId="1" animBg="1"/>
      <p:bldP spid="11" grpId="0"/>
      <p:bldP spid="21" grpId="0" animBg="1"/>
      <p:bldP spid="20" grpId="0" animBg="1"/>
      <p:bldP spid="22" grpId="0" animBg="1"/>
      <p:bldP spid="24" grpId="0" animBg="1"/>
      <p:bldP spid="25" grpId="0" animBg="1"/>
      <p:bldP spid="2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2582447" y="1221676"/>
            <a:ext cx="8132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THE REFUTATION</a:t>
            </a:r>
            <a:r>
              <a:rPr lang="en-US" sz="44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US" sz="4400" dirty="0">
                <a:ln>
                  <a:solidFill>
                    <a:srgbClr val="00FF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(vs 31-32)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E01150-97AB-E200-2814-A06546E6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64" y="2891982"/>
            <a:ext cx="3510373" cy="40369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F82F2-3209-BA24-CC4A-115783FE16A2}"/>
              </a:ext>
            </a:extLst>
          </p:cNvPr>
          <p:cNvSpPr txBox="1"/>
          <p:nvPr/>
        </p:nvSpPr>
        <p:spPr>
          <a:xfrm>
            <a:off x="2582447" y="2480473"/>
            <a:ext cx="875799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“Have you not read…?”</a:t>
            </a:r>
            <a:endParaRPr lang="en-US" sz="96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96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D3E2E-9CEC-6A53-D194-A6D69141B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UFC final ohh">
            <a:hlinkClick r:id="" action="ppaction://media"/>
            <a:extLst>
              <a:ext uri="{FF2B5EF4-FFF2-40B4-BE49-F238E27FC236}">
                <a16:creationId xmlns:a16="http://schemas.microsoft.com/office/drawing/2014/main" id="{A9BECE7A-A497-A48B-F61C-C3821DD1A14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6868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2582447" y="1221676"/>
            <a:ext cx="8132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THE REFUTATION</a:t>
            </a:r>
            <a:r>
              <a:rPr lang="en-US" sz="44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US" sz="4400" dirty="0">
                <a:ln>
                  <a:solidFill>
                    <a:srgbClr val="00FF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(vs 31-32)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E01150-97AB-E200-2814-A06546E6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64" y="2891982"/>
            <a:ext cx="3510373" cy="40369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F82F2-3209-BA24-CC4A-115783FE16A2}"/>
              </a:ext>
            </a:extLst>
          </p:cNvPr>
          <p:cNvSpPr txBox="1"/>
          <p:nvPr/>
        </p:nvSpPr>
        <p:spPr>
          <a:xfrm>
            <a:off x="3450209" y="2070068"/>
            <a:ext cx="80803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1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2582447" y="1221676"/>
            <a:ext cx="8132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THE REFUTATION</a:t>
            </a:r>
            <a:r>
              <a:rPr lang="en-US" sz="44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US" sz="4400" dirty="0">
                <a:ln>
                  <a:solidFill>
                    <a:srgbClr val="00FF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(vs 31-32)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E01150-97AB-E200-2814-A06546E6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64" y="2891982"/>
            <a:ext cx="3510373" cy="40369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F82F2-3209-BA24-CC4A-115783FE16A2}"/>
              </a:ext>
            </a:extLst>
          </p:cNvPr>
          <p:cNvSpPr txBox="1"/>
          <p:nvPr/>
        </p:nvSpPr>
        <p:spPr>
          <a:xfrm>
            <a:off x="3450209" y="2070068"/>
            <a:ext cx="80803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pic>
        <p:nvPicPr>
          <p:cNvPr id="11" name="Picture 10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B2F59B85-FA88-EE57-1032-DEABC07F9F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D30AD49-7768-FF6E-F119-5D0B009295DA}"/>
              </a:ext>
            </a:extLst>
          </p:cNvPr>
          <p:cNvSpPr txBox="1"/>
          <p:nvPr/>
        </p:nvSpPr>
        <p:spPr>
          <a:xfrm>
            <a:off x="1648689" y="1204317"/>
            <a:ext cx="88946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Keep the Main Thing THE Main Thing</a:t>
            </a:r>
          </a:p>
        </p:txBody>
      </p:sp>
    </p:spTree>
    <p:extLst>
      <p:ext uri="{BB962C8B-B14F-4D97-AF65-F5344CB8AC3E}">
        <p14:creationId xmlns:p14="http://schemas.microsoft.com/office/powerpoint/2010/main" val="288081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E01150-97AB-E200-2814-A06546E6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64" y="2891982"/>
            <a:ext cx="3510373" cy="40369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F82F2-3209-BA24-CC4A-115783FE16A2}"/>
              </a:ext>
            </a:extLst>
          </p:cNvPr>
          <p:cNvSpPr txBox="1"/>
          <p:nvPr/>
        </p:nvSpPr>
        <p:spPr>
          <a:xfrm>
            <a:off x="3450209" y="2070068"/>
            <a:ext cx="80803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86CDC-6CD2-C9B5-EBCB-1ABD8BD663E4}"/>
              </a:ext>
            </a:extLst>
          </p:cNvPr>
          <p:cNvSpPr txBox="1"/>
          <p:nvPr/>
        </p:nvSpPr>
        <p:spPr>
          <a:xfrm>
            <a:off x="3450209" y="2070068"/>
            <a:ext cx="808037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…He is not the God of the dead, but of the living.”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pic>
        <p:nvPicPr>
          <p:cNvPr id="11" name="Picture 10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8E7DAE37-43E3-9F56-F23A-F9448847837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EA20B5C-2008-A2C4-5A5C-93DE20A63C5F}"/>
              </a:ext>
            </a:extLst>
          </p:cNvPr>
          <p:cNvSpPr txBox="1"/>
          <p:nvPr/>
        </p:nvSpPr>
        <p:spPr>
          <a:xfrm>
            <a:off x="509777" y="188655"/>
            <a:ext cx="111724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 Biblical Principles (Col</a:t>
            </a:r>
            <a:r>
              <a:rPr kumimoji="0" lang="en-US" sz="6000" b="1" i="0" u="sng" strike="noStrike" kern="1200" cap="none" spc="0" normalizeH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4:5-6)</a:t>
            </a:r>
            <a:endParaRPr kumimoji="0" lang="en-US" sz="6000" b="1" i="0" u="sng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175B1-ABD1-69AE-34AE-E80CF5B95B2E}"/>
              </a:ext>
            </a:extLst>
          </p:cNvPr>
          <p:cNvSpPr txBox="1"/>
          <p:nvPr/>
        </p:nvSpPr>
        <p:spPr>
          <a:xfrm>
            <a:off x="252919" y="1635779"/>
            <a:ext cx="1293740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Make the most use of the </a:t>
            </a:r>
            <a:r>
              <a:rPr kumimoji="0" 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time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			(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“Theological Triage”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2. Know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en-US" sz="5400" b="1" i="1" u="sng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HOW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to answer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(instead of “WHAT” to answer)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Circle: Hollow 13">
            <a:extLst>
              <a:ext uri="{FF2B5EF4-FFF2-40B4-BE49-F238E27FC236}">
                <a16:creationId xmlns:a16="http://schemas.microsoft.com/office/drawing/2014/main" id="{B7B4B7D3-047A-E404-DFD2-6D382C98C14D}"/>
              </a:ext>
            </a:extLst>
          </p:cNvPr>
          <p:cNvSpPr/>
          <p:nvPr/>
        </p:nvSpPr>
        <p:spPr>
          <a:xfrm>
            <a:off x="1581900" y="2089142"/>
            <a:ext cx="8299658" cy="1766641"/>
          </a:xfrm>
          <a:prstGeom prst="donut">
            <a:avLst>
              <a:gd name="adj" fmla="val 714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ircle: Hollow 14">
            <a:extLst>
              <a:ext uri="{FF2B5EF4-FFF2-40B4-BE49-F238E27FC236}">
                <a16:creationId xmlns:a16="http://schemas.microsoft.com/office/drawing/2014/main" id="{98B5E93C-1060-5A8C-303D-2C7A6950BB82}"/>
              </a:ext>
            </a:extLst>
          </p:cNvPr>
          <p:cNvSpPr/>
          <p:nvPr/>
        </p:nvSpPr>
        <p:spPr>
          <a:xfrm>
            <a:off x="583579" y="3809088"/>
            <a:ext cx="7973538" cy="1529971"/>
          </a:xfrm>
          <a:prstGeom prst="donut">
            <a:avLst>
              <a:gd name="adj" fmla="val 714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54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1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2582447" y="1221676"/>
            <a:ext cx="8132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THE REFUTATION</a:t>
            </a:r>
            <a:r>
              <a:rPr lang="en-US" sz="44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US" sz="4400" dirty="0">
                <a:ln>
                  <a:solidFill>
                    <a:srgbClr val="00FF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(vs 31-32)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E01150-97AB-E200-2814-A06546E6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64" y="2891982"/>
            <a:ext cx="3510373" cy="40369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F82F2-3209-BA24-CC4A-115783FE16A2}"/>
              </a:ext>
            </a:extLst>
          </p:cNvPr>
          <p:cNvSpPr txBox="1"/>
          <p:nvPr/>
        </p:nvSpPr>
        <p:spPr>
          <a:xfrm>
            <a:off x="3450209" y="2070068"/>
            <a:ext cx="80803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08C66D59-3B25-AD8F-A678-E1AF7CEEA06E}"/>
              </a:ext>
            </a:extLst>
          </p:cNvPr>
          <p:cNvSpPr/>
          <p:nvPr/>
        </p:nvSpPr>
        <p:spPr>
          <a:xfrm>
            <a:off x="3190680" y="3924301"/>
            <a:ext cx="7946397" cy="2772956"/>
          </a:xfrm>
          <a:prstGeom prst="frame">
            <a:avLst>
              <a:gd name="adj1" fmla="val 3382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86CDC-6CD2-C9B5-EBCB-1ABD8BD663E4}"/>
              </a:ext>
            </a:extLst>
          </p:cNvPr>
          <p:cNvSpPr txBox="1"/>
          <p:nvPr/>
        </p:nvSpPr>
        <p:spPr>
          <a:xfrm>
            <a:off x="3450209" y="2070068"/>
            <a:ext cx="808037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…He is not the God of the dead, but of the living.”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35EC376A-22BD-DB24-C938-1D5295164EE0}"/>
              </a:ext>
            </a:extLst>
          </p:cNvPr>
          <p:cNvSpPr/>
          <p:nvPr/>
        </p:nvSpPr>
        <p:spPr>
          <a:xfrm>
            <a:off x="4547591" y="1958837"/>
            <a:ext cx="1523064" cy="1431236"/>
          </a:xfrm>
          <a:prstGeom prst="donut">
            <a:avLst>
              <a:gd name="adj" fmla="val 7148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51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Picture 2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3793BD8A-7231-2C34-C2F0-763D04F8C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sp>
        <p:nvSpPr>
          <p:cNvPr id="4" name="Circle: Hollow 3">
            <a:extLst>
              <a:ext uri="{FF2B5EF4-FFF2-40B4-BE49-F238E27FC236}">
                <a16:creationId xmlns:a16="http://schemas.microsoft.com/office/drawing/2014/main" id="{749853D6-9A63-4D45-AADF-C0A86A437337}"/>
              </a:ext>
            </a:extLst>
          </p:cNvPr>
          <p:cNvSpPr/>
          <p:nvPr/>
        </p:nvSpPr>
        <p:spPr>
          <a:xfrm>
            <a:off x="2512243" y="471340"/>
            <a:ext cx="7239786" cy="2055043"/>
          </a:xfrm>
          <a:prstGeom prst="donut">
            <a:avLst>
              <a:gd name="adj" fmla="val 1097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2BE77342-EB32-59B8-E51A-EC98F8B952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3000"/>
          </a:blip>
          <a:stretch>
            <a:fillRect/>
          </a:stretch>
        </p:blipFill>
        <p:spPr>
          <a:xfrm>
            <a:off x="0" y="-4572"/>
            <a:ext cx="12192000" cy="6858000"/>
          </a:xfrm>
          <a:prstGeom prst="rect">
            <a:avLst/>
          </a:prstGeom>
        </p:spPr>
      </p:pic>
      <p:sp>
        <p:nvSpPr>
          <p:cNvPr id="7" name="and how does that prove">
            <a:extLst>
              <a:ext uri="{FF2B5EF4-FFF2-40B4-BE49-F238E27FC236}">
                <a16:creationId xmlns:a16="http://schemas.microsoft.com/office/drawing/2014/main" id="{072C3DAB-52CE-D1B0-D6ED-8BF69458149A}"/>
              </a:ext>
            </a:extLst>
          </p:cNvPr>
          <p:cNvSpPr txBox="1"/>
          <p:nvPr/>
        </p:nvSpPr>
        <p:spPr>
          <a:xfrm>
            <a:off x="3023762" y="-92337"/>
            <a:ext cx="62579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Gill Sans MT" panose="020B0502020104020203" pitchFamily="34" charset="0"/>
              </a:rPr>
              <a:t>Evangelism</a:t>
            </a:r>
          </a:p>
        </p:txBody>
      </p:sp>
      <p:sp>
        <p:nvSpPr>
          <p:cNvPr id="8" name="and how does that prove">
            <a:extLst>
              <a:ext uri="{FF2B5EF4-FFF2-40B4-BE49-F238E27FC236}">
                <a16:creationId xmlns:a16="http://schemas.microsoft.com/office/drawing/2014/main" id="{2186B8D1-02F6-E0EF-477D-FC8A26DEFD1B}"/>
              </a:ext>
            </a:extLst>
          </p:cNvPr>
          <p:cNvSpPr txBox="1"/>
          <p:nvPr/>
        </p:nvSpPr>
        <p:spPr>
          <a:xfrm>
            <a:off x="72272" y="1247464"/>
            <a:ext cx="460440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Gardening 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E6C8D74A-A69C-C836-F16F-EE26B6FE997C}"/>
              </a:ext>
            </a:extLst>
          </p:cNvPr>
          <p:cNvSpPr txBox="1"/>
          <p:nvPr/>
        </p:nvSpPr>
        <p:spPr>
          <a:xfrm>
            <a:off x="7363770" y="1217089"/>
            <a:ext cx="467372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Harvesting </a:t>
            </a:r>
          </a:p>
        </p:txBody>
      </p:sp>
      <p:pic>
        <p:nvPicPr>
          <p:cNvPr id="13" name="Picture 12" descr="A person reaching up to the sky&#10;&#10;Description automatically generated">
            <a:extLst>
              <a:ext uri="{FF2B5EF4-FFF2-40B4-BE49-F238E27FC236}">
                <a16:creationId xmlns:a16="http://schemas.microsoft.com/office/drawing/2014/main" id="{DE78B5DB-C3C5-A051-58EA-56DE519E4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999" y="2131517"/>
            <a:ext cx="3146753" cy="4720128"/>
          </a:xfrm>
          <a:prstGeom prst="rect">
            <a:avLst/>
          </a:prstGeom>
        </p:spPr>
      </p:pic>
      <p:pic>
        <p:nvPicPr>
          <p:cNvPr id="15" name="Picture 14" descr="A person with a tool in their pocket&#10;&#10;Description automatically generated">
            <a:extLst>
              <a:ext uri="{FF2B5EF4-FFF2-40B4-BE49-F238E27FC236}">
                <a16:creationId xmlns:a16="http://schemas.microsoft.com/office/drawing/2014/main" id="{1BBA677A-00C3-F55A-37AC-93E0308E7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653" y="2131517"/>
            <a:ext cx="3146752" cy="4720128"/>
          </a:xfrm>
          <a:prstGeom prst="rect">
            <a:avLst/>
          </a:prstGeom>
        </p:spPr>
      </p:pic>
      <p:sp>
        <p:nvSpPr>
          <p:cNvPr id="16" name="Arrow: Bent-Up 15">
            <a:extLst>
              <a:ext uri="{FF2B5EF4-FFF2-40B4-BE49-F238E27FC236}">
                <a16:creationId xmlns:a16="http://schemas.microsoft.com/office/drawing/2014/main" id="{AFCC3CE8-511E-3F45-2D28-C3DFED4FBC14}"/>
              </a:ext>
            </a:extLst>
          </p:cNvPr>
          <p:cNvSpPr/>
          <p:nvPr/>
        </p:nvSpPr>
        <p:spPr>
          <a:xfrm flipV="1">
            <a:off x="8978628" y="601335"/>
            <a:ext cx="1021090" cy="871311"/>
          </a:xfrm>
          <a:prstGeom prst="bentUpArrow">
            <a:avLst>
              <a:gd name="adj1" fmla="val 22880"/>
              <a:gd name="adj2" fmla="val 25000"/>
              <a:gd name="adj3" fmla="val 25000"/>
            </a:avLst>
          </a:prstGeom>
          <a:solidFill>
            <a:srgbClr val="00B0F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Bent-Up 16">
            <a:extLst>
              <a:ext uri="{FF2B5EF4-FFF2-40B4-BE49-F238E27FC236}">
                <a16:creationId xmlns:a16="http://schemas.microsoft.com/office/drawing/2014/main" id="{47B078C1-23CA-068F-557A-5F3CAE571D98}"/>
              </a:ext>
            </a:extLst>
          </p:cNvPr>
          <p:cNvSpPr/>
          <p:nvPr/>
        </p:nvSpPr>
        <p:spPr>
          <a:xfrm flipH="1" flipV="1">
            <a:off x="2330754" y="627550"/>
            <a:ext cx="1074826" cy="871311"/>
          </a:xfrm>
          <a:prstGeom prst="bentUpArrow">
            <a:avLst>
              <a:gd name="adj1" fmla="val 22880"/>
              <a:gd name="adj2" fmla="val 25000"/>
              <a:gd name="adj3" fmla="val 25000"/>
            </a:avLst>
          </a:prstGeom>
          <a:solidFill>
            <a:srgbClr val="00B0F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ircle: Hollow 17">
            <a:extLst>
              <a:ext uri="{FF2B5EF4-FFF2-40B4-BE49-F238E27FC236}">
                <a16:creationId xmlns:a16="http://schemas.microsoft.com/office/drawing/2014/main" id="{67FFFA13-6EAF-989A-F881-0AE47CE1DB43}"/>
              </a:ext>
            </a:extLst>
          </p:cNvPr>
          <p:cNvSpPr/>
          <p:nvPr/>
        </p:nvSpPr>
        <p:spPr>
          <a:xfrm>
            <a:off x="7348511" y="601335"/>
            <a:ext cx="4673721" cy="6194557"/>
          </a:xfrm>
          <a:prstGeom prst="donut">
            <a:avLst>
              <a:gd name="adj" fmla="val 3049"/>
            </a:avLst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id="{D742E5A9-EFE9-13AD-AC49-D15DC23D978B}"/>
              </a:ext>
            </a:extLst>
          </p:cNvPr>
          <p:cNvSpPr/>
          <p:nvPr/>
        </p:nvSpPr>
        <p:spPr>
          <a:xfrm>
            <a:off x="5527281" y="3497344"/>
            <a:ext cx="1290487" cy="933254"/>
          </a:xfrm>
          <a:prstGeom prst="left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Graphic 20" descr="Checkmark with solid fill">
            <a:extLst>
              <a:ext uri="{FF2B5EF4-FFF2-40B4-BE49-F238E27FC236}">
                <a16:creationId xmlns:a16="http://schemas.microsoft.com/office/drawing/2014/main" id="{5459036B-CBAB-156A-E232-1927269FC7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94054" y="2526383"/>
            <a:ext cx="1863602" cy="186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5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6" grpId="0" animBg="1"/>
      <p:bldP spid="17" grpId="0" animBg="1"/>
      <p:bldP spid="18" grpId="0" animBg="1"/>
      <p:bldP spid="1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2582447" y="1221676"/>
            <a:ext cx="8132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THE REFUTATION</a:t>
            </a:r>
            <a:r>
              <a:rPr lang="en-US" sz="44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US" sz="4400" dirty="0">
                <a:ln>
                  <a:solidFill>
                    <a:srgbClr val="00FF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(vs 31-32)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E01150-97AB-E200-2814-A06546E6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64" y="2891982"/>
            <a:ext cx="3510373" cy="40369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F82F2-3209-BA24-CC4A-115783FE16A2}"/>
              </a:ext>
            </a:extLst>
          </p:cNvPr>
          <p:cNvSpPr txBox="1"/>
          <p:nvPr/>
        </p:nvSpPr>
        <p:spPr>
          <a:xfrm>
            <a:off x="3450209" y="2070068"/>
            <a:ext cx="80803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08C66D59-3B25-AD8F-A678-E1AF7CEEA06E}"/>
              </a:ext>
            </a:extLst>
          </p:cNvPr>
          <p:cNvSpPr/>
          <p:nvPr/>
        </p:nvSpPr>
        <p:spPr>
          <a:xfrm>
            <a:off x="3190680" y="3924301"/>
            <a:ext cx="7946397" cy="2772956"/>
          </a:xfrm>
          <a:prstGeom prst="frame">
            <a:avLst>
              <a:gd name="adj1" fmla="val 3382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86CDC-6CD2-C9B5-EBCB-1ABD8BD663E4}"/>
              </a:ext>
            </a:extLst>
          </p:cNvPr>
          <p:cNvSpPr txBox="1"/>
          <p:nvPr/>
        </p:nvSpPr>
        <p:spPr>
          <a:xfrm>
            <a:off x="3450209" y="2070068"/>
            <a:ext cx="808037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…He is not the God of the dead, but of the living.”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35EC376A-22BD-DB24-C938-1D5295164EE0}"/>
              </a:ext>
            </a:extLst>
          </p:cNvPr>
          <p:cNvSpPr/>
          <p:nvPr/>
        </p:nvSpPr>
        <p:spPr>
          <a:xfrm>
            <a:off x="4547591" y="1958837"/>
            <a:ext cx="1523064" cy="1431236"/>
          </a:xfrm>
          <a:prstGeom prst="donut">
            <a:avLst>
              <a:gd name="adj" fmla="val 7148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Picture 1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139F7E19-9F05-57F1-4F8C-E1A272EA9F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-4572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4BA0DB-C3DD-0E1C-41D0-6A2BBE387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6215" y="1500659"/>
            <a:ext cx="5298262" cy="5450608"/>
          </a:xfrm>
          <a:prstGeom prst="rect">
            <a:avLst/>
          </a:prstGeom>
        </p:spPr>
      </p:pic>
      <p:pic>
        <p:nvPicPr>
          <p:cNvPr id="15" name="Picture 14" descr="A group of people in robes&#10;&#10;Description automatically generated">
            <a:extLst>
              <a:ext uri="{FF2B5EF4-FFF2-40B4-BE49-F238E27FC236}">
                <a16:creationId xmlns:a16="http://schemas.microsoft.com/office/drawing/2014/main" id="{D66762CC-70E6-9217-BD8F-F416F31FD1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098" y="2933699"/>
            <a:ext cx="5860043" cy="351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3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2582447" y="1221676"/>
            <a:ext cx="8132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THE REFUTATION</a:t>
            </a:r>
            <a:r>
              <a:rPr lang="en-US" sz="44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US" sz="4400" dirty="0">
                <a:ln>
                  <a:solidFill>
                    <a:srgbClr val="00FF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(vs 31-32)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E01150-97AB-E200-2814-A06546E6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64" y="2891982"/>
            <a:ext cx="3510373" cy="40369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F82F2-3209-BA24-CC4A-115783FE16A2}"/>
              </a:ext>
            </a:extLst>
          </p:cNvPr>
          <p:cNvSpPr txBox="1"/>
          <p:nvPr/>
        </p:nvSpPr>
        <p:spPr>
          <a:xfrm>
            <a:off x="3450209" y="2070068"/>
            <a:ext cx="80803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08C66D59-3B25-AD8F-A678-E1AF7CEEA06E}"/>
              </a:ext>
            </a:extLst>
          </p:cNvPr>
          <p:cNvSpPr/>
          <p:nvPr/>
        </p:nvSpPr>
        <p:spPr>
          <a:xfrm>
            <a:off x="3190680" y="3924301"/>
            <a:ext cx="7946397" cy="2772956"/>
          </a:xfrm>
          <a:prstGeom prst="frame">
            <a:avLst>
              <a:gd name="adj1" fmla="val 3382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86CDC-6CD2-C9B5-EBCB-1ABD8BD663E4}"/>
              </a:ext>
            </a:extLst>
          </p:cNvPr>
          <p:cNvSpPr txBox="1"/>
          <p:nvPr/>
        </p:nvSpPr>
        <p:spPr>
          <a:xfrm>
            <a:off x="3450209" y="2070068"/>
            <a:ext cx="808037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…He is not the God of the dead, but of the living.”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35EC376A-22BD-DB24-C938-1D5295164EE0}"/>
              </a:ext>
            </a:extLst>
          </p:cNvPr>
          <p:cNvSpPr/>
          <p:nvPr/>
        </p:nvSpPr>
        <p:spPr>
          <a:xfrm>
            <a:off x="4547591" y="1958837"/>
            <a:ext cx="1523064" cy="1431236"/>
          </a:xfrm>
          <a:prstGeom prst="donut">
            <a:avLst>
              <a:gd name="adj" fmla="val 7148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Picture 1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139F7E19-9F05-57F1-4F8C-E1A272EA9F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-4572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4BA0DB-C3DD-0E1C-41D0-6A2BBE387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6215" y="1500659"/>
            <a:ext cx="5298262" cy="5450608"/>
          </a:xfrm>
          <a:prstGeom prst="rect">
            <a:avLst/>
          </a:prstGeom>
        </p:spPr>
      </p:pic>
      <p:pic>
        <p:nvPicPr>
          <p:cNvPr id="15" name="Picture 14" descr="A group of people in robes&#10;&#10;Description automatically generated">
            <a:extLst>
              <a:ext uri="{FF2B5EF4-FFF2-40B4-BE49-F238E27FC236}">
                <a16:creationId xmlns:a16="http://schemas.microsoft.com/office/drawing/2014/main" id="{D66762CC-70E6-9217-BD8F-F416F31FD1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098" y="2933699"/>
            <a:ext cx="5860043" cy="351297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F76DA9C-3BC1-A971-E553-6240BCB01A3E}"/>
              </a:ext>
            </a:extLst>
          </p:cNvPr>
          <p:cNvSpPr txBox="1"/>
          <p:nvPr/>
        </p:nvSpPr>
        <p:spPr>
          <a:xfrm>
            <a:off x="704982" y="224711"/>
            <a:ext cx="6521011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When the crowds heard this, they were astonished at his teaching… Jesus had silenced the Sadducees.” </a:t>
            </a:r>
          </a:p>
          <a:p>
            <a:pPr algn="ctr"/>
            <a:r>
              <a:rPr lang="en-US" sz="54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(vs 33-34)</a:t>
            </a:r>
            <a:endParaRPr lang="en-US" sz="54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92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2582447" y="1221676"/>
            <a:ext cx="8132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THE REFUTATION</a:t>
            </a:r>
            <a:r>
              <a:rPr lang="en-US" sz="44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US" sz="4400" dirty="0">
                <a:ln>
                  <a:solidFill>
                    <a:srgbClr val="00FF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(vs 31-32)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E01150-97AB-E200-2814-A06546E6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64" y="2891982"/>
            <a:ext cx="3510373" cy="40369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F82F2-3209-BA24-CC4A-115783FE16A2}"/>
              </a:ext>
            </a:extLst>
          </p:cNvPr>
          <p:cNvSpPr txBox="1"/>
          <p:nvPr/>
        </p:nvSpPr>
        <p:spPr>
          <a:xfrm>
            <a:off x="3450209" y="2070068"/>
            <a:ext cx="80803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08C66D59-3B25-AD8F-A678-E1AF7CEEA06E}"/>
              </a:ext>
            </a:extLst>
          </p:cNvPr>
          <p:cNvSpPr/>
          <p:nvPr/>
        </p:nvSpPr>
        <p:spPr>
          <a:xfrm>
            <a:off x="3190680" y="3924301"/>
            <a:ext cx="7946397" cy="2772956"/>
          </a:xfrm>
          <a:prstGeom prst="frame">
            <a:avLst>
              <a:gd name="adj1" fmla="val 3382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86CDC-6CD2-C9B5-EBCB-1ABD8BD663E4}"/>
              </a:ext>
            </a:extLst>
          </p:cNvPr>
          <p:cNvSpPr txBox="1"/>
          <p:nvPr/>
        </p:nvSpPr>
        <p:spPr>
          <a:xfrm>
            <a:off x="3450209" y="2070068"/>
            <a:ext cx="808037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…He is not the God of the dead, but of the living.”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35EC376A-22BD-DB24-C938-1D5295164EE0}"/>
              </a:ext>
            </a:extLst>
          </p:cNvPr>
          <p:cNvSpPr/>
          <p:nvPr/>
        </p:nvSpPr>
        <p:spPr>
          <a:xfrm>
            <a:off x="4547591" y="1958837"/>
            <a:ext cx="1523064" cy="1431236"/>
          </a:xfrm>
          <a:prstGeom prst="donut">
            <a:avLst>
              <a:gd name="adj" fmla="val 7148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Picture 1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139F7E19-9F05-57F1-4F8C-E1A272EA9F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-4572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4BA0DB-C3DD-0E1C-41D0-6A2BBE387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6215" y="1500659"/>
            <a:ext cx="5298262" cy="54506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F76DA9C-3BC1-A971-E553-6240BCB01A3E}"/>
              </a:ext>
            </a:extLst>
          </p:cNvPr>
          <p:cNvSpPr txBox="1"/>
          <p:nvPr/>
        </p:nvSpPr>
        <p:spPr>
          <a:xfrm>
            <a:off x="274051" y="1056371"/>
            <a:ext cx="764469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“…and from that day on no one dared to ask him any more questions.”</a:t>
            </a:r>
          </a:p>
          <a:p>
            <a:pPr algn="ctr"/>
            <a:r>
              <a:rPr lang="en-US" sz="54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(vs 46)</a:t>
            </a:r>
            <a:endParaRPr lang="en-US" sz="54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09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8E60AFF-B72B-A7F0-0B65-682BBA6C8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pic>
        <p:nvPicPr>
          <p:cNvPr id="4" name="Picture 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9A25E8FE-9F1E-505A-9C38-FCD5BBF9A9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72D8E7-7D94-77AC-D771-AE8FA64BDE4A}"/>
              </a:ext>
            </a:extLst>
          </p:cNvPr>
          <p:cNvSpPr txBox="1"/>
          <p:nvPr/>
        </p:nvSpPr>
        <p:spPr>
          <a:xfrm>
            <a:off x="1530173" y="188655"/>
            <a:ext cx="9131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#5. Identify Logical Fallacies</a:t>
            </a:r>
          </a:p>
        </p:txBody>
      </p:sp>
      <p:sp>
        <p:nvSpPr>
          <p:cNvPr id="10" name="and how does that prove">
            <a:extLst>
              <a:ext uri="{FF2B5EF4-FFF2-40B4-BE49-F238E27FC236}">
                <a16:creationId xmlns:a16="http://schemas.microsoft.com/office/drawing/2014/main" id="{AC76161D-30EC-B8A3-09D4-5FD36B915707}"/>
              </a:ext>
            </a:extLst>
          </p:cNvPr>
          <p:cNvSpPr txBox="1"/>
          <p:nvPr/>
        </p:nvSpPr>
        <p:spPr>
          <a:xfrm>
            <a:off x="2582447" y="1221676"/>
            <a:ext cx="8132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ln>
                  <a:solidFill>
                    <a:schemeClr val="bg1"/>
                  </a:solidFill>
                </a:ln>
                <a:solidFill>
                  <a:srgbClr val="00FF00"/>
                </a:solidFill>
                <a:latin typeface="Gill Sans MT" panose="020B0502020104020203" pitchFamily="34" charset="0"/>
              </a:rPr>
              <a:t>THE REFUTATION</a:t>
            </a:r>
            <a:r>
              <a:rPr lang="en-US" sz="44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  <a:r>
              <a:rPr lang="en-US" sz="4400" dirty="0">
                <a:ln>
                  <a:solidFill>
                    <a:srgbClr val="00FF0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(vs 31-32)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E01150-97AB-E200-2814-A06546E6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64" y="2891982"/>
            <a:ext cx="3510373" cy="40369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4F82F2-3209-BA24-CC4A-115783FE16A2}"/>
              </a:ext>
            </a:extLst>
          </p:cNvPr>
          <p:cNvSpPr txBox="1"/>
          <p:nvPr/>
        </p:nvSpPr>
        <p:spPr>
          <a:xfrm>
            <a:off x="3450209" y="2070068"/>
            <a:ext cx="80803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08C66D59-3B25-AD8F-A678-E1AF7CEEA06E}"/>
              </a:ext>
            </a:extLst>
          </p:cNvPr>
          <p:cNvSpPr/>
          <p:nvPr/>
        </p:nvSpPr>
        <p:spPr>
          <a:xfrm>
            <a:off x="3190680" y="3924301"/>
            <a:ext cx="7946397" cy="2772956"/>
          </a:xfrm>
          <a:prstGeom prst="frame">
            <a:avLst>
              <a:gd name="adj1" fmla="val 3382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86CDC-6CD2-C9B5-EBCB-1ABD8BD663E4}"/>
              </a:ext>
            </a:extLst>
          </p:cNvPr>
          <p:cNvSpPr txBox="1"/>
          <p:nvPr/>
        </p:nvSpPr>
        <p:spPr>
          <a:xfrm>
            <a:off x="3450209" y="2070068"/>
            <a:ext cx="808037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‘</a:t>
            </a:r>
            <a:r>
              <a:rPr lang="en-US" sz="6000" b="1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Isaac, and Jacob’</a:t>
            </a:r>
            <a:r>
              <a:rPr lang="en-US" sz="6000" b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…He is not the God of the dead, but of the living.”</a:t>
            </a:r>
            <a:endParaRPr lang="en-US" sz="6000" b="1" dirty="0">
              <a:ln>
                <a:solidFill>
                  <a:srgbClr val="00B0F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35EC376A-22BD-DB24-C938-1D5295164EE0}"/>
              </a:ext>
            </a:extLst>
          </p:cNvPr>
          <p:cNvSpPr/>
          <p:nvPr/>
        </p:nvSpPr>
        <p:spPr>
          <a:xfrm>
            <a:off x="4547591" y="1958837"/>
            <a:ext cx="1523064" cy="1431236"/>
          </a:xfrm>
          <a:prstGeom prst="donut">
            <a:avLst>
              <a:gd name="adj" fmla="val 7148"/>
            </a:avLst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Picture 13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139F7E19-9F05-57F1-4F8C-E1A272EA9F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0" y="-4572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FA636A-508A-CE92-7C45-B1F646D446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6215" y="1500659"/>
            <a:ext cx="5298262" cy="545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BF16EC91-4D8F-1E4C-BB82-4FA29631B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539702BD-0EF9-DFEB-6F25-02E08DD88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910" y="32262"/>
            <a:ext cx="4528984" cy="679347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0118E3-2BC5-C2B1-DBC4-DF0C1CE38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9167" y="2347273"/>
            <a:ext cx="4475310" cy="46039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1C9640-619D-F597-3B20-9F4697E329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50766" y="3139440"/>
            <a:ext cx="4245534" cy="369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2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1A8D57F-147A-FCEA-317B-7F9FD503B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12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96C73D2-3FA8-4AAB-9102-3DB4C8DC2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770"/>
            <a:ext cx="12192000" cy="687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2BCF17CE-BEAD-463E-8667-613E0FBE5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770"/>
            <a:ext cx="12192000" cy="68797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F96FD0-49F8-6DA1-3522-37C299D64F06}"/>
              </a:ext>
            </a:extLst>
          </p:cNvPr>
          <p:cNvSpPr txBox="1"/>
          <p:nvPr/>
        </p:nvSpPr>
        <p:spPr>
          <a:xfrm>
            <a:off x="94268" y="951591"/>
            <a:ext cx="7173798" cy="538609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F0"/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US" sz="4300" b="1" dirty="0">
                <a:solidFill>
                  <a:prstClr val="white"/>
                </a:solidFill>
                <a:effectLst>
                  <a:glow rad="228600">
                    <a:prstClr val="black">
                      <a:alpha val="40000"/>
                    </a:prstClr>
                  </a:glow>
                </a:effectLst>
              </a:rPr>
              <a:t>Thus the saying “One sows and another reaps” is true. I sent you to reap what you have not worked for. Others have done </a:t>
            </a:r>
          </a:p>
          <a:p>
            <a:pPr lvl="0" algn="ctr"/>
            <a:r>
              <a:rPr lang="en-US" sz="4300" b="1" dirty="0">
                <a:solidFill>
                  <a:prstClr val="white"/>
                </a:solidFill>
                <a:effectLst>
                  <a:glow rad="228600">
                    <a:prstClr val="black">
                      <a:alpha val="40000"/>
                    </a:prstClr>
                  </a:glow>
                </a:effectLst>
              </a:rPr>
              <a:t>the hard work, and you have reaped the benefits of their labor.</a:t>
            </a:r>
            <a:endParaRPr kumimoji="0" lang="en-US" sz="4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228600">
                  <a:prstClr val="black">
                    <a:alpha val="40000"/>
                  </a:prstClr>
                </a:glow>
              </a:effectLst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9833FA-D4B6-4932-A010-2EBDF75E701F}"/>
              </a:ext>
            </a:extLst>
          </p:cNvPr>
          <p:cNvSpPr txBox="1">
            <a:spLocks/>
          </p:cNvSpPr>
          <p:nvPr/>
        </p:nvSpPr>
        <p:spPr>
          <a:xfrm>
            <a:off x="4927112" y="5943944"/>
            <a:ext cx="34541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prstClr val="black">
                      <a:alpha val="40000"/>
                    </a:prstClr>
                  </a:glow>
                  <a:outerShdw blurRad="50800" dist="50800" dir="5400000" algn="ctr" rotWithShape="0">
                    <a:srgbClr val="00B0F0"/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- John 4:36-38</a:t>
            </a:r>
            <a:endParaRPr kumimoji="0" lang="en-US" sz="35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prstClr val="white"/>
              </a:solidFill>
              <a:effectLst>
                <a:glow rad="228600">
                  <a:prstClr val="black">
                    <a:alpha val="40000"/>
                  </a:prstClr>
                </a:glow>
                <a:outerShdw blurRad="50800" dist="50800" dir="5400000" algn="ctr" rotWithShape="0">
                  <a:srgbClr val="00B0F0"/>
                </a:outerShdw>
              </a:effectLst>
              <a:uLnTx/>
              <a:uFillTx/>
              <a:latin typeface="Gill Sans MT" panose="020B0502020104020203"/>
              <a:ea typeface="+mn-ea"/>
              <a:cs typeface="Sabon Next LT" panose="020B0502040204020203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75A86915-669C-CC64-0220-BBD34F2CF612}"/>
              </a:ext>
            </a:extLst>
          </p:cNvPr>
          <p:cNvSpPr/>
          <p:nvPr/>
        </p:nvSpPr>
        <p:spPr>
          <a:xfrm>
            <a:off x="524994" y="3571298"/>
            <a:ext cx="5771031" cy="1542472"/>
          </a:xfrm>
          <a:prstGeom prst="frame">
            <a:avLst>
              <a:gd name="adj1" fmla="val 629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35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628A-704E-99D8-B863-199FFAF5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3923DB60-D537-8A2C-A99D-A7E89861D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Picture 2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3793BD8A-7231-2C34-C2F0-763D04F8C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63" y="-1"/>
            <a:ext cx="6437275" cy="9655913"/>
          </a:xfrm>
          <a:prstGeom prst="rect">
            <a:avLst/>
          </a:prstGeom>
        </p:spPr>
      </p:pic>
      <p:sp>
        <p:nvSpPr>
          <p:cNvPr id="4" name="Circle: Hollow 3">
            <a:extLst>
              <a:ext uri="{FF2B5EF4-FFF2-40B4-BE49-F238E27FC236}">
                <a16:creationId xmlns:a16="http://schemas.microsoft.com/office/drawing/2014/main" id="{749853D6-9A63-4D45-AADF-C0A86A437337}"/>
              </a:ext>
            </a:extLst>
          </p:cNvPr>
          <p:cNvSpPr/>
          <p:nvPr/>
        </p:nvSpPr>
        <p:spPr>
          <a:xfrm>
            <a:off x="2512243" y="471340"/>
            <a:ext cx="7239786" cy="2055043"/>
          </a:xfrm>
          <a:prstGeom prst="donut">
            <a:avLst>
              <a:gd name="adj" fmla="val 1097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Content Placeholder 4" descr="A black background with a black grid&#10;&#10;Description automatically generated">
            <a:extLst>
              <a:ext uri="{FF2B5EF4-FFF2-40B4-BE49-F238E27FC236}">
                <a16:creationId xmlns:a16="http://schemas.microsoft.com/office/drawing/2014/main" id="{2BE77342-EB32-59B8-E51A-EC98F8B952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3000"/>
          </a:blip>
          <a:stretch>
            <a:fillRect/>
          </a:stretch>
        </p:blipFill>
        <p:spPr>
          <a:xfrm>
            <a:off x="0" y="-4572"/>
            <a:ext cx="12192000" cy="6858000"/>
          </a:xfrm>
          <a:prstGeom prst="rect">
            <a:avLst/>
          </a:prstGeom>
        </p:spPr>
      </p:pic>
      <p:sp>
        <p:nvSpPr>
          <p:cNvPr id="7" name="and how does that prove">
            <a:extLst>
              <a:ext uri="{FF2B5EF4-FFF2-40B4-BE49-F238E27FC236}">
                <a16:creationId xmlns:a16="http://schemas.microsoft.com/office/drawing/2014/main" id="{072C3DAB-52CE-D1B0-D6ED-8BF69458149A}"/>
              </a:ext>
            </a:extLst>
          </p:cNvPr>
          <p:cNvSpPr txBox="1"/>
          <p:nvPr/>
        </p:nvSpPr>
        <p:spPr>
          <a:xfrm>
            <a:off x="2967022" y="-92337"/>
            <a:ext cx="62579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latin typeface="Gill Sans MT" panose="020B0502020104020203" pitchFamily="34" charset="0"/>
              </a:rPr>
              <a:t>Evangelism</a:t>
            </a:r>
          </a:p>
        </p:txBody>
      </p:sp>
      <p:sp>
        <p:nvSpPr>
          <p:cNvPr id="8" name="and how does that prove">
            <a:extLst>
              <a:ext uri="{FF2B5EF4-FFF2-40B4-BE49-F238E27FC236}">
                <a16:creationId xmlns:a16="http://schemas.microsoft.com/office/drawing/2014/main" id="{2186B8D1-02F6-E0EF-477D-FC8A26DEFD1B}"/>
              </a:ext>
            </a:extLst>
          </p:cNvPr>
          <p:cNvSpPr txBox="1"/>
          <p:nvPr/>
        </p:nvSpPr>
        <p:spPr>
          <a:xfrm>
            <a:off x="72272" y="1247464"/>
            <a:ext cx="460440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u="sng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latin typeface="Gill Sans MT" panose="020B0502020104020203" pitchFamily="34" charset="0"/>
              </a:rPr>
              <a:t>Gardening </a:t>
            </a:r>
          </a:p>
        </p:txBody>
      </p:sp>
      <p:pic>
        <p:nvPicPr>
          <p:cNvPr id="15" name="Picture 14" descr="A person with a tool in their pocket&#10;&#10;Description automatically generated">
            <a:extLst>
              <a:ext uri="{FF2B5EF4-FFF2-40B4-BE49-F238E27FC236}">
                <a16:creationId xmlns:a16="http://schemas.microsoft.com/office/drawing/2014/main" id="{1BBA677A-00C3-F55A-37AC-93E0308E7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653" y="2131517"/>
            <a:ext cx="3146752" cy="4720128"/>
          </a:xfrm>
          <a:prstGeom prst="rect">
            <a:avLst/>
          </a:prstGeom>
        </p:spPr>
      </p:pic>
      <p:sp>
        <p:nvSpPr>
          <p:cNvPr id="17" name="Arrow: Bent-Up 16">
            <a:extLst>
              <a:ext uri="{FF2B5EF4-FFF2-40B4-BE49-F238E27FC236}">
                <a16:creationId xmlns:a16="http://schemas.microsoft.com/office/drawing/2014/main" id="{47B078C1-23CA-068F-557A-5F3CAE571D98}"/>
              </a:ext>
            </a:extLst>
          </p:cNvPr>
          <p:cNvSpPr/>
          <p:nvPr/>
        </p:nvSpPr>
        <p:spPr>
          <a:xfrm flipH="1" flipV="1">
            <a:off x="2077837" y="539998"/>
            <a:ext cx="1074826" cy="871311"/>
          </a:xfrm>
          <a:prstGeom prst="bentUpArrow">
            <a:avLst>
              <a:gd name="adj1" fmla="val 22880"/>
              <a:gd name="adj2" fmla="val 25000"/>
              <a:gd name="adj3" fmla="val 25000"/>
            </a:avLst>
          </a:prstGeom>
          <a:solidFill>
            <a:srgbClr val="00B0F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 shovel with dirt on it&#10;&#10;Description automatically generated">
            <a:extLst>
              <a:ext uri="{FF2B5EF4-FFF2-40B4-BE49-F238E27FC236}">
                <a16:creationId xmlns:a16="http://schemas.microsoft.com/office/drawing/2014/main" id="{7674806C-7870-A200-49CD-0BCDF738DE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8471" y="1348898"/>
            <a:ext cx="6236925" cy="4157950"/>
          </a:xfrm>
          <a:prstGeom prst="rect">
            <a:avLst/>
          </a:prstGeom>
        </p:spPr>
      </p:pic>
      <p:pic>
        <p:nvPicPr>
          <p:cNvPr id="22" name="Picture 21" descr="A hand digging in the ground&#10;&#10;Description automatically generated">
            <a:extLst>
              <a:ext uri="{FF2B5EF4-FFF2-40B4-BE49-F238E27FC236}">
                <a16:creationId xmlns:a16="http://schemas.microsoft.com/office/drawing/2014/main" id="{1E32C19F-F2E2-FCA9-4A21-9A7B9B8EE5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3886" y="1123837"/>
            <a:ext cx="3731795" cy="5597693"/>
          </a:xfrm>
          <a:prstGeom prst="rect">
            <a:avLst/>
          </a:prstGeom>
        </p:spPr>
      </p:pic>
      <p:pic>
        <p:nvPicPr>
          <p:cNvPr id="26" name="Picture 25" descr="A person in a field of plants&#10;&#10;Description automatically generated">
            <a:extLst>
              <a:ext uri="{FF2B5EF4-FFF2-40B4-BE49-F238E27FC236}">
                <a16:creationId xmlns:a16="http://schemas.microsoft.com/office/drawing/2014/main" id="{BBFC130C-E8C6-C84D-A8E9-42D3879470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388" y="2254032"/>
            <a:ext cx="6017686" cy="4011790"/>
          </a:xfrm>
          <a:prstGeom prst="rect">
            <a:avLst/>
          </a:prstGeom>
        </p:spPr>
      </p:pic>
      <p:pic>
        <p:nvPicPr>
          <p:cNvPr id="28" name="Picture 27" descr="A watering can pouring water from a watering can into a small plant&#10;&#10;Description automatically generated">
            <a:extLst>
              <a:ext uri="{FF2B5EF4-FFF2-40B4-BE49-F238E27FC236}">
                <a16:creationId xmlns:a16="http://schemas.microsoft.com/office/drawing/2014/main" id="{E59188D6-302C-EB6F-D6B9-8F0BAF131F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1522" y="1167478"/>
            <a:ext cx="3871915" cy="580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1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96C73D2-3FA8-4AAB-9102-3DB4C8DC2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770"/>
            <a:ext cx="12192000" cy="687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2BCF17CE-BEAD-463E-8667-613E0FBE5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770"/>
            <a:ext cx="12192000" cy="68797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F96FD0-49F8-6DA1-3522-37C299D64F06}"/>
              </a:ext>
            </a:extLst>
          </p:cNvPr>
          <p:cNvSpPr txBox="1"/>
          <p:nvPr/>
        </p:nvSpPr>
        <p:spPr>
          <a:xfrm>
            <a:off x="94268" y="951075"/>
            <a:ext cx="7173798" cy="452431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F0"/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US" sz="7200" b="1" dirty="0">
                <a:solidFill>
                  <a:prstClr val="white"/>
                </a:solidFill>
                <a:effectLst>
                  <a:glow rad="228600">
                    <a:prstClr val="black">
                      <a:alpha val="40000"/>
                    </a:prstClr>
                  </a:glow>
                </a:effectLst>
                <a:latin typeface="Gill Sans MT" panose="020B0502020104020203" pitchFamily="34" charset="0"/>
              </a:rPr>
              <a:t>So that the </a:t>
            </a:r>
            <a:r>
              <a:rPr lang="en-US" sz="7200" b="1" dirty="0" err="1">
                <a:solidFill>
                  <a:prstClr val="white"/>
                </a:solidFill>
                <a:effectLst>
                  <a:glow rad="228600">
                    <a:prstClr val="black">
                      <a:alpha val="40000"/>
                    </a:prstClr>
                  </a:glow>
                </a:effectLst>
                <a:latin typeface="Gill Sans MT" panose="020B0502020104020203" pitchFamily="34" charset="0"/>
              </a:rPr>
              <a:t>sower</a:t>
            </a:r>
            <a:r>
              <a:rPr lang="en-US" sz="7200" b="1" dirty="0">
                <a:solidFill>
                  <a:prstClr val="white"/>
                </a:solidFill>
                <a:effectLst>
                  <a:glow rad="228600">
                    <a:prstClr val="black">
                      <a:alpha val="40000"/>
                    </a:prstClr>
                  </a:glow>
                </a:effectLst>
                <a:latin typeface="Gill Sans MT" panose="020B0502020104020203" pitchFamily="34" charset="0"/>
              </a:rPr>
              <a:t> and the reaper may be glad together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228600">
                  <a:prstClr val="black">
                    <a:alpha val="40000"/>
                  </a:prstClr>
                </a:glow>
              </a:effectLst>
              <a:uLnTx/>
              <a:uFillTx/>
              <a:latin typeface="Gill Sans MT" panose="020B05020201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9833FA-D4B6-4932-A010-2EBDF75E701F}"/>
              </a:ext>
            </a:extLst>
          </p:cNvPr>
          <p:cNvSpPr txBox="1">
            <a:spLocks/>
          </p:cNvSpPr>
          <p:nvPr/>
        </p:nvSpPr>
        <p:spPr>
          <a:xfrm>
            <a:off x="4927112" y="5943944"/>
            <a:ext cx="34541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prstClr val="black">
                      <a:alpha val="40000"/>
                    </a:prstClr>
                  </a:glow>
                  <a:outerShdw blurRad="50800" dist="50800" dir="5400000" algn="ctr" rotWithShape="0">
                    <a:srgbClr val="00B0F0"/>
                  </a:outerShdw>
                </a:effectLst>
                <a:uLnTx/>
                <a:uFillTx/>
                <a:latin typeface="Gill Sans MT" panose="020B0502020104020203"/>
                <a:ea typeface="+mn-ea"/>
                <a:cs typeface="+mn-cs"/>
              </a:rPr>
              <a:t>- John 4:36-38</a:t>
            </a:r>
            <a:endParaRPr kumimoji="0" lang="en-US" sz="35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prstClr val="white"/>
              </a:solidFill>
              <a:effectLst>
                <a:glow rad="228600">
                  <a:prstClr val="black">
                    <a:alpha val="40000"/>
                  </a:prstClr>
                </a:glow>
                <a:outerShdw blurRad="50800" dist="50800" dir="5400000" algn="ctr" rotWithShape="0">
                  <a:srgbClr val="00B0F0"/>
                </a:outerShdw>
              </a:effectLst>
              <a:uLnTx/>
              <a:uFillTx/>
              <a:latin typeface="Gill Sans MT" panose="020B0502020104020203"/>
              <a:ea typeface="+mn-ea"/>
              <a:cs typeface="Sabon Next LT" panose="020B0502040204020203" pitchFamily="2" charset="0"/>
            </a:endParaRPr>
          </a:p>
        </p:txBody>
      </p:sp>
      <p:sp>
        <p:nvSpPr>
          <p:cNvPr id="2" name="Circle: Hollow 1">
            <a:extLst>
              <a:ext uri="{FF2B5EF4-FFF2-40B4-BE49-F238E27FC236}">
                <a16:creationId xmlns:a16="http://schemas.microsoft.com/office/drawing/2014/main" id="{79D47219-F8FE-0E3D-36E0-21C517C5BF2B}"/>
              </a:ext>
            </a:extLst>
          </p:cNvPr>
          <p:cNvSpPr/>
          <p:nvPr/>
        </p:nvSpPr>
        <p:spPr>
          <a:xfrm>
            <a:off x="0" y="2995368"/>
            <a:ext cx="7392971" cy="2862066"/>
          </a:xfrm>
          <a:prstGeom prst="donut">
            <a:avLst>
              <a:gd name="adj" fmla="val 398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51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theme/theme1.xml><?xml version="1.0" encoding="utf-8"?>
<a:theme xmlns:a="http://schemas.openxmlformats.org/drawingml/2006/main" name="Frame">
  <a:themeElements>
    <a:clrScheme name="Custom 2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48CB1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096171BB82A9498A1C21B06607779A" ma:contentTypeVersion="13" ma:contentTypeDescription="Create a new document." ma:contentTypeScope="" ma:versionID="f169536b00ec2c735caa3d8d67fe1e50">
  <xsd:schema xmlns:xsd="http://www.w3.org/2001/XMLSchema" xmlns:xs="http://www.w3.org/2001/XMLSchema" xmlns:p="http://schemas.microsoft.com/office/2006/metadata/properties" xmlns:ns2="166f3507-a202-4f04-b537-0f53e0c2e221" xmlns:ns3="4232a3b1-677a-421d-aada-7351ed64517d" targetNamespace="http://schemas.microsoft.com/office/2006/metadata/properties" ma:root="true" ma:fieldsID="278ab5358f84b4d32f9679b2ac1bb189" ns2:_="" ns3:_="">
    <xsd:import namespace="166f3507-a202-4f04-b537-0f53e0c2e221"/>
    <xsd:import namespace="4232a3b1-677a-421d-aada-7351ed6451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f3507-a202-4f04-b537-0f53e0c2e2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2a3b1-677a-421d-aada-7351ed64517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FA1E96E-5A38-4473-8A4C-F2273E56B0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6f3507-a202-4f04-b537-0f53e0c2e221"/>
    <ds:schemaRef ds:uri="4232a3b1-677a-421d-aada-7351ed6451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D1C9A8-0C7A-439F-A042-AB7B3DFB11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E38CBE-A299-48BC-89A1-57DD1E5A2F85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166f3507-a202-4f04-b537-0f53e0c2e221"/>
    <ds:schemaRef ds:uri="4232a3b1-677a-421d-aada-7351ed64517d"/>
    <ds:schemaRef ds:uri="http://www.w3.org/XML/1998/namespace"/>
    <ds:schemaRef ds:uri="http://schemas.openxmlformats.org/package/2006/metadata/core-properties"/>
    <ds:schemaRef ds:uri="http://purl.org/dc/elements/1.1/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{56074F03-0D0A-FC46-9AC3-E99EFE684B36}tf10001124</Template>
  <TotalTime>3098</TotalTime>
  <Words>2659</Words>
  <Application>Microsoft Office PowerPoint</Application>
  <PresentationFormat>Widescreen</PresentationFormat>
  <Paragraphs>248</Paragraphs>
  <Slides>65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74" baseType="lpstr">
      <vt:lpstr>Amasis MT Pro</vt:lpstr>
      <vt:lpstr>Arial</vt:lpstr>
      <vt:lpstr>Calibri</vt:lpstr>
      <vt:lpstr>Corbel</vt:lpstr>
      <vt:lpstr>Gill Sans MT</vt:lpstr>
      <vt:lpstr>Symbol</vt:lpstr>
      <vt:lpstr>Wingdings 2</vt:lpstr>
      <vt:lpstr>Frame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answer progressive christianity</dc:title>
  <dc:creator>Allison Braun</dc:creator>
  <cp:lastModifiedBy>Eric Hernandez</cp:lastModifiedBy>
  <cp:revision>83</cp:revision>
  <dcterms:created xsi:type="dcterms:W3CDTF">2021-07-20T15:15:34Z</dcterms:created>
  <dcterms:modified xsi:type="dcterms:W3CDTF">2026-05-31T12:49:20Z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0x01010051096171BB82A9498A1C21B06607779A</vt:lpwstr>
  </property>
</Properties>
</file>