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637" r:id="rId2"/>
    <p:sldId id="639" r:id="rId3"/>
    <p:sldId id="648" r:id="rId4"/>
    <p:sldId id="640" r:id="rId5"/>
    <p:sldId id="641" r:id="rId6"/>
    <p:sldId id="642" r:id="rId7"/>
    <p:sldId id="644" r:id="rId8"/>
    <p:sldId id="645" r:id="rId9"/>
    <p:sldId id="646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0A2CAC-3F25-E56B-950E-435DACA69895}" name="Eric Hernandez" initials="EH" userId="db855a24e421349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E4E4E4"/>
    <a:srgbClr val="0CE4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6081" autoAdjust="0"/>
  </p:normalViewPr>
  <p:slideViewPr>
    <p:cSldViewPr snapToGrid="0">
      <p:cViewPr varScale="1">
        <p:scale>
          <a:sx n="60" d="100"/>
          <a:sy n="60" d="100"/>
        </p:scale>
        <p:origin x="96" y="94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EFA0D-EDE8-4B16-A602-E9707F7FA3B6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9AD7F-99AA-4926-BF68-E35922E18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44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888F698-E2C2-2300-EB1D-D82670196F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icture containing dark&#10;&#10;Description automatically generated">
            <a:extLst>
              <a:ext uri="{FF2B5EF4-FFF2-40B4-BE49-F238E27FC236}">
                <a16:creationId xmlns:a16="http://schemas.microsoft.com/office/drawing/2014/main" id="{7D25E904-6435-4B7F-38AD-8E7FCBBC16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 hidden="1">
            <a:extLst>
              <a:ext uri="{FF2B5EF4-FFF2-40B4-BE49-F238E27FC236}">
                <a16:creationId xmlns:a16="http://schemas.microsoft.com/office/drawing/2014/main" id="{AEAA5C6F-A085-B961-8D83-9C5DED8FB4F0}"/>
              </a:ext>
            </a:extLst>
          </p:cNvPr>
          <p:cNvSpPr txBox="1"/>
          <p:nvPr userDrawn="1"/>
        </p:nvSpPr>
        <p:spPr>
          <a:xfrm>
            <a:off x="354623" y="245109"/>
            <a:ext cx="114827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How do we grow in </a:t>
            </a:r>
            <a:r>
              <a:rPr lang="en-US" sz="8000" b="1" u="sng" dirty="0">
                <a:ln>
                  <a:solidFill>
                    <a:schemeClr val="bg1"/>
                  </a:solidFill>
                </a:ln>
                <a:solidFill>
                  <a:schemeClr val="accent2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FAITH</a:t>
            </a:r>
            <a:r>
              <a:rPr lang="en-US" sz="80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89057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231E0-ECC9-41F7-B358-9072E5689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67F9D1-9F60-7C0D-D394-3A8C5632A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40439-341E-7F77-AFC3-DBDAF58F0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1109-B05D-4DE4-8839-B40B3D489A40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0291D-0783-09B7-8EEB-16325000D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76E6A-78D5-7586-AB64-AAA08B529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BECD-95E0-4B68-BF40-915B9546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018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95116B-268F-C93B-D7B0-D023527A29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0D3AFC-5508-E667-860F-445F330E24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9A049-FE5E-CF15-CEAC-E12BD39DE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1109-B05D-4DE4-8839-B40B3D489A40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7484D-32F2-4536-7D70-37E54BFF6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10CEA-DB17-2DE0-9159-263B5FD2F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BECD-95E0-4B68-BF40-915B9546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954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888F698-E2C2-2300-EB1D-D82670196F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icture containing dark&#10;&#10;Description automatically generated">
            <a:extLst>
              <a:ext uri="{FF2B5EF4-FFF2-40B4-BE49-F238E27FC236}">
                <a16:creationId xmlns:a16="http://schemas.microsoft.com/office/drawing/2014/main" id="{7D25E904-6435-4B7F-38AD-8E7FCBBC16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34683-28D6-7657-753F-69EFA0837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90" y="1825624"/>
            <a:ext cx="11660956" cy="4667251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defRPr>
            </a:lvl1pPr>
            <a:lvl2pPr>
              <a:defRPr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defRPr>
            </a:lvl2pPr>
            <a:lvl3pPr>
              <a:defRPr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defRPr>
            </a:lvl3pPr>
            <a:lvl4pPr>
              <a:defRPr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defRPr>
            </a:lvl4pPr>
            <a:lvl5pPr>
              <a:defRPr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D6175F-A56D-7CBF-68C2-36801F97D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9374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C2E3E-64DB-88AA-D238-C88471ED5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67ECA-825C-B153-324C-9244D58E0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FD7E0-99C8-457E-70BE-9D31D6440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1109-B05D-4DE4-8839-B40B3D489A40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73E14-D1E3-4D8D-6EF8-13924E859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44632-C825-2CC2-07B3-02DDB18A1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BECD-95E0-4B68-BF40-915B9546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28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99DA5-2956-C0C4-2EE0-68CC70CCB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A682B-48A8-3726-443C-175B29A82C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E2D9F-F0E5-07B6-1486-9BB75A3FB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8C5BA3-2125-5608-C955-2C1C1FF6E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1109-B05D-4DE4-8839-B40B3D489A40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420AA0-B095-0E20-E769-1105DD934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76CAD2-EAC8-3FEE-9AFA-7BF558D12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BECD-95E0-4B68-BF40-915B9546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66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606FC-C61C-E9B3-0B5D-795F8CA22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5DCB1-38A5-FF60-EDD3-DFE66B398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F184E7-200A-1D07-6AE2-E4AA7934A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EE576E-87EB-3BF0-37A2-FA73D30D4E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FA3F96-FD50-A5E5-18BC-A0DF51C92A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EFFD7B-AFE7-018B-0376-42A74DE77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1109-B05D-4DE4-8839-B40B3D489A40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B3E938-ED72-9FE1-1228-691BDB0C6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E9C401-C41F-207E-44BE-851D6EAB2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BECD-95E0-4B68-BF40-915B9546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31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8FFFC-C7A7-25ED-7F21-60D136CF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C08A77-9C2A-631E-5594-F916418F2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1109-B05D-4DE4-8839-B40B3D489A40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68B77F-C0A4-6382-E130-CC9A28E29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A97F9F-5F27-5737-20FD-B729FDB6F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BECD-95E0-4B68-BF40-915B9546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79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26BE2A-98D5-FBFE-DAD9-9EC8EF164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1109-B05D-4DE4-8839-B40B3D489A40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B18D9A-B4FE-24DB-FA87-482F2BF68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B6BDB2-2FE4-9FC0-8C12-2CD0DF735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BECD-95E0-4B68-BF40-915B9546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62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5AF4-9E78-F190-7B00-D70D1C508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75C44-8AEC-7E15-9523-40C8A0762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03F582-AB26-871C-34DA-CF2B36766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703DB-AC8C-0821-5101-8699CA7CA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1109-B05D-4DE4-8839-B40B3D489A40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BB71C-F4D1-BD16-481C-F7F095B3B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11910-1DFD-CE43-C1F9-E04BDE0E6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BECD-95E0-4B68-BF40-915B9546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31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B5A43-E659-252C-F615-E513BC08F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0AF367-88B9-CBBC-0720-C55711310D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EB7ED9-5C7C-A8AB-7B52-01ACCE24F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74E7F-36AA-3F24-DD50-1A41E5ACF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F1109-B05D-4DE4-8839-B40B3D489A40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613434-4559-D653-FF55-51EF8651A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740321-B5B1-AADF-9BF4-EF1DB6C57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BECD-95E0-4B68-BF40-915B9546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18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EF4534-3075-AD56-7B2D-699D69B56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FF04C-ADF0-3629-E17C-4A4D437D0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F535A-86CC-1A78-C6AE-84A0D47A7A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F1109-B05D-4DE4-8839-B40B3D489A40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EC9EF-F4CC-1490-FAA2-63899EDADB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65276-9127-11ED-902F-8A083FF67B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5BECD-95E0-4B68-BF40-915B9546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99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703F0-0BED-CFF1-EA70-BA70AA003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37282FFA-921E-D802-404B-4BEDD70DE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24AF16-4684-5855-7047-1E65C6B2F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0767" y="2749866"/>
            <a:ext cx="4693227" cy="40839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9C9A4B-24DE-71FC-15D2-039650F433EA}"/>
              </a:ext>
            </a:extLst>
          </p:cNvPr>
          <p:cNvSpPr txBox="1"/>
          <p:nvPr/>
        </p:nvSpPr>
        <p:spPr>
          <a:xfrm>
            <a:off x="8199015" y="5967519"/>
            <a:ext cx="32983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4472C4"/>
                  </a:solidFill>
                </a:ln>
                <a:solidFill>
                  <a:prstClr val="white"/>
                </a:solidFill>
                <a:effectLst>
                  <a:glow rad="228600">
                    <a:prstClr val="black">
                      <a:alpha val="4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EhmApologetics.org</a:t>
            </a:r>
            <a:endParaRPr kumimoji="0" lang="en-US" sz="2800" b="1" i="0" u="none" strike="noStrike" kern="1200" cap="none" spc="0" normalizeH="0" baseline="0" noProof="0" dirty="0">
              <a:ln>
                <a:solidFill>
                  <a:srgbClr val="4472C4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white leaf in a red circle&#10;&#10;AI-generated content may be incorrect.">
            <a:extLst>
              <a:ext uri="{FF2B5EF4-FFF2-40B4-BE49-F238E27FC236}">
                <a16:creationId xmlns:a16="http://schemas.microsoft.com/office/drawing/2014/main" id="{94DA1100-9B69-614A-A0F1-A1391C1040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3180" y="5782084"/>
            <a:ext cx="460981" cy="639140"/>
          </a:xfrm>
          <a:prstGeom prst="rect">
            <a:avLst/>
          </a:prstGeom>
        </p:spPr>
      </p:pic>
      <p:pic>
        <p:nvPicPr>
          <p:cNvPr id="8" name="Picture 7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CD8F97F7-13FE-7083-1E35-125D7D2532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027" y="1326346"/>
            <a:ext cx="3663947" cy="549592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F7BC98-19E9-AB51-5AD9-D7993B796E81}"/>
              </a:ext>
            </a:extLst>
          </p:cNvPr>
          <p:cNvSpPr txBox="1"/>
          <p:nvPr/>
        </p:nvSpPr>
        <p:spPr>
          <a:xfrm>
            <a:off x="621696" y="72007"/>
            <a:ext cx="109486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25400">
                  <a:solidFill>
                    <a:srgbClr val="00B0F0"/>
                  </a:solidFill>
                </a:ln>
                <a:solidFill>
                  <a:schemeClr val="bg1"/>
                </a:solidFill>
              </a:rPr>
              <a:t>DEALING WITH DOUBT</a:t>
            </a:r>
          </a:p>
        </p:txBody>
      </p:sp>
    </p:spTree>
    <p:extLst>
      <p:ext uri="{BB962C8B-B14F-4D97-AF65-F5344CB8AC3E}">
        <p14:creationId xmlns:p14="http://schemas.microsoft.com/office/powerpoint/2010/main" val="553576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A7C588-64F8-7591-4E15-A959A00B5222}"/>
              </a:ext>
            </a:extLst>
          </p:cNvPr>
          <p:cNvSpPr txBox="1"/>
          <p:nvPr/>
        </p:nvSpPr>
        <p:spPr>
          <a:xfrm>
            <a:off x="2969695" y="1435618"/>
            <a:ext cx="62526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u="sng" dirty="0">
                <a:ln w="12700">
                  <a:solidFill>
                    <a:srgbClr val="00B0F0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“ Doxastic Voluntarism”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777430-A0CE-5047-DD53-0836F2F82722}"/>
              </a:ext>
            </a:extLst>
          </p:cNvPr>
          <p:cNvSpPr txBox="1"/>
          <p:nvPr/>
        </p:nvSpPr>
        <p:spPr>
          <a:xfrm>
            <a:off x="508123" y="2461461"/>
            <a:ext cx="49231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u="sng" dirty="0"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Doxastic</a:t>
            </a:r>
            <a:r>
              <a:rPr lang="en-US" sz="4800" dirty="0"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 = “</a:t>
            </a:r>
            <a:r>
              <a:rPr lang="en-US" sz="4800" b="1" dirty="0">
                <a:ln w="12700">
                  <a:solidFill>
                    <a:srgbClr val="00B0F0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belief</a:t>
            </a:r>
            <a:r>
              <a:rPr lang="en-US" sz="4800" dirty="0"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”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5DC296-09F2-67D8-F274-78016D823752}"/>
              </a:ext>
            </a:extLst>
          </p:cNvPr>
          <p:cNvSpPr txBox="1"/>
          <p:nvPr/>
        </p:nvSpPr>
        <p:spPr>
          <a:xfrm>
            <a:off x="5829270" y="2451301"/>
            <a:ext cx="62526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u="sng" dirty="0">
                <a:solidFill>
                  <a:schemeClr val="bg1"/>
                </a:solidFill>
              </a:rPr>
              <a:t>Voluntarism</a:t>
            </a:r>
            <a:r>
              <a:rPr lang="en-US" sz="4800" dirty="0">
                <a:solidFill>
                  <a:schemeClr val="bg1"/>
                </a:solidFill>
              </a:rPr>
              <a:t> = the “</a:t>
            </a:r>
            <a:r>
              <a:rPr lang="en-US" sz="4800" b="1" dirty="0">
                <a:ln w="12700">
                  <a:solidFill>
                    <a:srgbClr val="00B0F0"/>
                  </a:solidFill>
                </a:ln>
                <a:solidFill>
                  <a:schemeClr val="bg1"/>
                </a:solidFill>
              </a:rPr>
              <a:t>will</a:t>
            </a:r>
            <a:r>
              <a:rPr lang="en-US" sz="4800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27D4F9-9975-B8C8-C5EC-28D602FB633C}"/>
              </a:ext>
            </a:extLst>
          </p:cNvPr>
          <p:cNvSpPr txBox="1"/>
          <p:nvPr/>
        </p:nvSpPr>
        <p:spPr>
          <a:xfrm>
            <a:off x="508123" y="3670003"/>
            <a:ext cx="1138403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i="1" u="sng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Direct</a:t>
            </a:r>
            <a:r>
              <a:rPr lang="en-US" sz="5400" b="1" u="sng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 </a:t>
            </a:r>
            <a:r>
              <a:rPr lang="en-US" sz="54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Doxastic Voluntarism 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= </a:t>
            </a:r>
            <a:r>
              <a:rPr lang="en-US" sz="5400" i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forcing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 yourself to believe something simply by sheer </a:t>
            </a:r>
            <a:r>
              <a:rPr lang="en-US" sz="5400" i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will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power.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72A01C-352D-D6A7-BA30-8C36FEA42A6F}"/>
              </a:ext>
            </a:extLst>
          </p:cNvPr>
          <p:cNvSpPr txBox="1"/>
          <p:nvPr/>
        </p:nvSpPr>
        <p:spPr>
          <a:xfrm>
            <a:off x="633492" y="203879"/>
            <a:ext cx="109250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HOW DO WE FORM </a:t>
            </a:r>
            <a:r>
              <a:rPr lang="en-US" sz="70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BELIEFS</a:t>
            </a:r>
            <a:r>
              <a:rPr lang="en-US" sz="70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?</a:t>
            </a:r>
          </a:p>
        </p:txBody>
      </p:sp>
      <p:pic>
        <p:nvPicPr>
          <p:cNvPr id="5" name="Picture 4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50D94A8E-6DE7-3B55-C73A-0DC3B38386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36700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76BA3E-C637-0FD8-632A-FA292ACD3711}"/>
              </a:ext>
            </a:extLst>
          </p:cNvPr>
          <p:cNvSpPr txBox="1"/>
          <p:nvPr/>
        </p:nvSpPr>
        <p:spPr>
          <a:xfrm>
            <a:off x="2026999" y="1473976"/>
            <a:ext cx="782477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 dirty="0">
                <a:ln w="254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glow rad="228600">
                    <a:schemeClr val="tx1">
                      <a:alpha val="50000"/>
                    </a:schemeClr>
                  </a:glow>
                </a:effectLst>
              </a:rPr>
              <a:t>*THIS IS IMPOSSIBLE*</a:t>
            </a:r>
          </a:p>
        </p:txBody>
      </p:sp>
    </p:spTree>
    <p:extLst>
      <p:ext uri="{BB962C8B-B14F-4D97-AF65-F5344CB8AC3E}">
        <p14:creationId xmlns:p14="http://schemas.microsoft.com/office/powerpoint/2010/main" val="283411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8" grpId="0"/>
      <p:bldP spid="9" grpId="0"/>
      <p:bldP spid="3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A7C588-64F8-7591-4E15-A959A00B5222}"/>
              </a:ext>
            </a:extLst>
          </p:cNvPr>
          <p:cNvSpPr txBox="1"/>
          <p:nvPr/>
        </p:nvSpPr>
        <p:spPr>
          <a:xfrm>
            <a:off x="1331913" y="1633799"/>
            <a:ext cx="952817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1" u="sng" dirty="0">
                <a:ln>
                  <a:solidFill>
                    <a:schemeClr val="bg1"/>
                  </a:solidFill>
                </a:ln>
                <a:solidFill>
                  <a:srgbClr val="66FF66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Indirect</a:t>
            </a:r>
            <a:r>
              <a:rPr lang="en-US" sz="6000" b="1" u="sng" dirty="0">
                <a:ln>
                  <a:solidFill>
                    <a:schemeClr val="bg1"/>
                  </a:solidFill>
                </a:ln>
                <a:solidFill>
                  <a:srgbClr val="66FF66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US" sz="60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Doxastic Voluntarism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27D4F9-9975-B8C8-C5EC-28D602FB633C}"/>
              </a:ext>
            </a:extLst>
          </p:cNvPr>
          <p:cNvSpPr txBox="1"/>
          <p:nvPr/>
        </p:nvSpPr>
        <p:spPr>
          <a:xfrm>
            <a:off x="-205015" y="2953238"/>
            <a:ext cx="1260202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ln>
                  <a:solidFill>
                    <a:srgbClr val="66FF66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=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I can move in </a:t>
            </a:r>
            <a:r>
              <a:rPr lang="en-US" sz="5400" dirty="0">
                <a:ln>
                  <a:solidFill>
                    <a:srgbClr val="66FF66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degrees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of my beliefs by exposing myself to </a:t>
            </a:r>
            <a:r>
              <a:rPr lang="en-US" sz="5400" i="1" dirty="0">
                <a:ln>
                  <a:solidFill>
                    <a:srgbClr val="66FF66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reliable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information.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9B5E35-3908-9DF7-203D-6A843A1BE6B8}"/>
              </a:ext>
            </a:extLst>
          </p:cNvPr>
          <p:cNvSpPr txBox="1"/>
          <p:nvPr/>
        </p:nvSpPr>
        <p:spPr>
          <a:xfrm>
            <a:off x="633492" y="203879"/>
            <a:ext cx="109250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HOW DO WE FORM </a:t>
            </a:r>
            <a:r>
              <a:rPr lang="en-US" sz="70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BELIEFS</a:t>
            </a:r>
            <a:r>
              <a:rPr lang="en-US" sz="70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8CF299-9C43-7946-DF72-CD9549974BAA}"/>
              </a:ext>
            </a:extLst>
          </p:cNvPr>
          <p:cNvSpPr txBox="1"/>
          <p:nvPr/>
        </p:nvSpPr>
        <p:spPr>
          <a:xfrm>
            <a:off x="-205015" y="5072941"/>
            <a:ext cx="126020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200" dirty="0">
                <a:ln w="12700">
                  <a:solidFill>
                    <a:schemeClr val="bg1"/>
                  </a:solidFill>
                </a:ln>
                <a:solidFill>
                  <a:srgbClr val="66FF66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*(puts me in a position to change a belief)*</a:t>
            </a:r>
          </a:p>
        </p:txBody>
      </p:sp>
    </p:spTree>
    <p:extLst>
      <p:ext uri="{BB962C8B-B14F-4D97-AF65-F5344CB8AC3E}">
        <p14:creationId xmlns:p14="http://schemas.microsoft.com/office/powerpoint/2010/main" val="411823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A46193D-7B57-6F62-16EE-EED7FDAA9BAA}"/>
              </a:ext>
            </a:extLst>
          </p:cNvPr>
          <p:cNvSpPr txBox="1"/>
          <p:nvPr/>
        </p:nvSpPr>
        <p:spPr>
          <a:xfrm>
            <a:off x="400050" y="197346"/>
            <a:ext cx="113918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HOW WE HELP </a:t>
            </a:r>
            <a:r>
              <a:rPr lang="en-US" sz="66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OTHERS</a:t>
            </a:r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DEAL WITH DOUBT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F2315D-658B-7519-1BA1-E23327F7A5F9}"/>
              </a:ext>
            </a:extLst>
          </p:cNvPr>
          <p:cNvSpPr txBox="1"/>
          <p:nvPr/>
        </p:nvSpPr>
        <p:spPr>
          <a:xfrm>
            <a:off x="65122" y="2679195"/>
            <a:ext cx="1260101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Jude 1:22 </a:t>
            </a:r>
            <a:r>
              <a:rPr lang="en-US" sz="48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“</a:t>
            </a:r>
            <a:r>
              <a:rPr lang="en-US" sz="4800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Be merciful </a:t>
            </a:r>
            <a:r>
              <a:rPr lang="en-US" sz="48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to those who doubt.”</a:t>
            </a:r>
          </a:p>
          <a:p>
            <a:endParaRPr lang="en-US" sz="4800" dirty="0">
              <a:solidFill>
                <a:schemeClr val="bg1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John 20:24-29 </a:t>
            </a:r>
            <a:r>
              <a:rPr lang="en-US" sz="48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“Doubting Thomas” (v. 19-20)</a:t>
            </a:r>
          </a:p>
        </p:txBody>
      </p:sp>
    </p:spTree>
    <p:extLst>
      <p:ext uri="{BB962C8B-B14F-4D97-AF65-F5344CB8AC3E}">
        <p14:creationId xmlns:p14="http://schemas.microsoft.com/office/powerpoint/2010/main" val="191938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A46193D-7B57-6F62-16EE-EED7FDAA9BAA}"/>
              </a:ext>
            </a:extLst>
          </p:cNvPr>
          <p:cNvSpPr txBox="1"/>
          <p:nvPr/>
        </p:nvSpPr>
        <p:spPr>
          <a:xfrm>
            <a:off x="400050" y="197346"/>
            <a:ext cx="113918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HOW WE HELP </a:t>
            </a:r>
            <a:r>
              <a:rPr lang="en-US" sz="66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OTHERS</a:t>
            </a:r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DEAL WITH DOUBT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F2315D-658B-7519-1BA1-E23327F7A5F9}"/>
              </a:ext>
            </a:extLst>
          </p:cNvPr>
          <p:cNvSpPr txBox="1"/>
          <p:nvPr/>
        </p:nvSpPr>
        <p:spPr>
          <a:xfrm>
            <a:off x="96998" y="2506903"/>
            <a:ext cx="126010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Intellectual</a:t>
            </a:r>
            <a:r>
              <a:rPr lang="en-US" sz="54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doubt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A65775-D175-8124-58CA-CAF7789E3EC3}"/>
              </a:ext>
            </a:extLst>
          </p:cNvPr>
          <p:cNvSpPr txBox="1"/>
          <p:nvPr/>
        </p:nvSpPr>
        <p:spPr>
          <a:xfrm>
            <a:off x="48358" y="3613666"/>
            <a:ext cx="121436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Emotional</a:t>
            </a:r>
            <a:r>
              <a:rPr lang="en-US" sz="54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doubt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733B1-6EED-B326-5EDD-DB1700C4D0CF}"/>
              </a:ext>
            </a:extLst>
          </p:cNvPr>
          <p:cNvSpPr txBox="1"/>
          <p:nvPr/>
        </p:nvSpPr>
        <p:spPr>
          <a:xfrm>
            <a:off x="293722" y="4698690"/>
            <a:ext cx="44106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Matthew 11:2-5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74300A-B7AB-CCAB-DBA9-206F62DBD922}"/>
              </a:ext>
            </a:extLst>
          </p:cNvPr>
          <p:cNvSpPr txBox="1"/>
          <p:nvPr/>
        </p:nvSpPr>
        <p:spPr>
          <a:xfrm>
            <a:off x="4618937" y="4670684"/>
            <a:ext cx="38857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John 10:25,38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A211FC-C7E0-CF14-C633-78B8A65FFAFA}"/>
              </a:ext>
            </a:extLst>
          </p:cNvPr>
          <p:cNvSpPr txBox="1"/>
          <p:nvPr/>
        </p:nvSpPr>
        <p:spPr>
          <a:xfrm>
            <a:off x="8647173" y="4674096"/>
            <a:ext cx="30440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John 14:11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D892BD-D668-767D-4266-E94F1AD750C4}"/>
              </a:ext>
            </a:extLst>
          </p:cNvPr>
          <p:cNvSpPr txBox="1"/>
          <p:nvPr/>
        </p:nvSpPr>
        <p:spPr>
          <a:xfrm>
            <a:off x="5534526" y="2512600"/>
            <a:ext cx="72691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can be written down.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B40B71-EDA4-B4B8-C947-91AD1CA7A716}"/>
              </a:ext>
            </a:extLst>
          </p:cNvPr>
          <p:cNvSpPr txBox="1"/>
          <p:nvPr/>
        </p:nvSpPr>
        <p:spPr>
          <a:xfrm>
            <a:off x="5116748" y="3613666"/>
            <a:ext cx="70752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cannot be written down.</a:t>
            </a:r>
          </a:p>
        </p:txBody>
      </p:sp>
    </p:spTree>
    <p:extLst>
      <p:ext uri="{BB962C8B-B14F-4D97-AF65-F5344CB8AC3E}">
        <p14:creationId xmlns:p14="http://schemas.microsoft.com/office/powerpoint/2010/main" val="375317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  <p:bldP spid="4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A46193D-7B57-6F62-16EE-EED7FDAA9BAA}"/>
              </a:ext>
            </a:extLst>
          </p:cNvPr>
          <p:cNvSpPr txBox="1"/>
          <p:nvPr/>
        </p:nvSpPr>
        <p:spPr>
          <a:xfrm>
            <a:off x="175098" y="305068"/>
            <a:ext cx="1163055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i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NOT EVERY CHRISTIAN DOUBTS</a:t>
            </a:r>
            <a:r>
              <a:rPr lang="en-US" sz="80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. </a:t>
            </a:r>
          </a:p>
          <a:p>
            <a:pPr algn="ctr"/>
            <a:r>
              <a:rPr lang="en-US" sz="8000" b="1" i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ONLY</a:t>
            </a:r>
            <a:r>
              <a:rPr lang="en-US" sz="80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THE ONES WHO </a:t>
            </a:r>
            <a:r>
              <a:rPr lang="en-US" sz="8000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TAKE</a:t>
            </a:r>
            <a:r>
              <a:rPr lang="en-US" sz="8000" b="1" dirty="0">
                <a:solidFill>
                  <a:schemeClr val="accent2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US" sz="8000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THEIR</a:t>
            </a:r>
            <a:r>
              <a:rPr lang="en-US" sz="8000" b="1" dirty="0"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US" sz="8000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FAITH</a:t>
            </a:r>
            <a:r>
              <a:rPr lang="en-US" sz="8000" b="1" dirty="0"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US" sz="8000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SERIOUSLY</a:t>
            </a:r>
            <a:r>
              <a:rPr lang="en-US" sz="80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, DO.</a:t>
            </a:r>
          </a:p>
        </p:txBody>
      </p:sp>
    </p:spTree>
    <p:extLst>
      <p:ext uri="{BB962C8B-B14F-4D97-AF65-F5344CB8AC3E}">
        <p14:creationId xmlns:p14="http://schemas.microsoft.com/office/powerpoint/2010/main" val="362330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A46193D-7B57-6F62-16EE-EED7FDAA9BAA}"/>
              </a:ext>
            </a:extLst>
          </p:cNvPr>
          <p:cNvSpPr txBox="1"/>
          <p:nvPr/>
        </p:nvSpPr>
        <p:spPr>
          <a:xfrm>
            <a:off x="190151" y="277769"/>
            <a:ext cx="1181169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Possible </a:t>
            </a:r>
            <a:r>
              <a:rPr lang="en-US" sz="6300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Reasons/Causes </a:t>
            </a:r>
            <a:r>
              <a:rPr lang="en-US" sz="63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of Doubt: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F2315D-658B-7519-1BA1-E23327F7A5F9}"/>
              </a:ext>
            </a:extLst>
          </p:cNvPr>
          <p:cNvSpPr txBox="1"/>
          <p:nvPr/>
        </p:nvSpPr>
        <p:spPr>
          <a:xfrm>
            <a:off x="190151" y="1859340"/>
            <a:ext cx="1260101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Main reason</a:t>
            </a: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: </a:t>
            </a:r>
            <a:r>
              <a:rPr lang="en-US" sz="4400" i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unbiblical expectations </a:t>
            </a: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(theologically false assumptions)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E2E779-8580-D4EC-2231-57C3EBF587F8}"/>
              </a:ext>
            </a:extLst>
          </p:cNvPr>
          <p:cNvSpPr txBox="1"/>
          <p:nvPr/>
        </p:nvSpPr>
        <p:spPr>
          <a:xfrm>
            <a:off x="685801" y="3635395"/>
            <a:ext cx="796490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Praying for things God can’t do.</a:t>
            </a:r>
          </a:p>
          <a:p>
            <a:pPr marL="1028700" lvl="1" indent="-571500">
              <a:buFontTx/>
              <a:buChar char="-"/>
            </a:pP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Change person X’s mind.</a:t>
            </a:r>
          </a:p>
          <a:p>
            <a:pPr marL="1028700" lvl="1" indent="-571500">
              <a:buFontTx/>
              <a:buChar char="-"/>
            </a:pP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Make someone love you etc.</a:t>
            </a:r>
          </a:p>
        </p:txBody>
      </p:sp>
    </p:spTree>
    <p:extLst>
      <p:ext uri="{BB962C8B-B14F-4D97-AF65-F5344CB8AC3E}">
        <p14:creationId xmlns:p14="http://schemas.microsoft.com/office/powerpoint/2010/main" val="209692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A46193D-7B57-6F62-16EE-EED7FDAA9BAA}"/>
              </a:ext>
            </a:extLst>
          </p:cNvPr>
          <p:cNvSpPr txBox="1"/>
          <p:nvPr/>
        </p:nvSpPr>
        <p:spPr>
          <a:xfrm>
            <a:off x="190151" y="277769"/>
            <a:ext cx="1181169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Possible </a:t>
            </a:r>
            <a:r>
              <a:rPr lang="en-US" sz="6300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Reasons/Causes </a:t>
            </a:r>
            <a:r>
              <a:rPr lang="en-US" sz="63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of Doubt: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F2315D-658B-7519-1BA1-E23327F7A5F9}"/>
              </a:ext>
            </a:extLst>
          </p:cNvPr>
          <p:cNvSpPr txBox="1"/>
          <p:nvPr/>
        </p:nvSpPr>
        <p:spPr>
          <a:xfrm>
            <a:off x="190151" y="1859340"/>
            <a:ext cx="1260101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Main reason</a:t>
            </a: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: </a:t>
            </a:r>
            <a:r>
              <a:rPr lang="en-US" sz="4400" i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unbiblical expectations </a:t>
            </a: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(theologically false assumptions)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E2E779-8580-D4EC-2231-57C3EBF587F8}"/>
              </a:ext>
            </a:extLst>
          </p:cNvPr>
          <p:cNvSpPr txBox="1"/>
          <p:nvPr/>
        </p:nvSpPr>
        <p:spPr>
          <a:xfrm>
            <a:off x="367314" y="3552111"/>
            <a:ext cx="1163453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Assume God’s purpose is to make you healthy and happy.</a:t>
            </a:r>
          </a:p>
          <a:p>
            <a:pPr marL="571500" indent="-571500">
              <a:buFontTx/>
              <a:buChar char="-"/>
            </a:pP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You think God has to work through YOUR expectations and assumptions (John 5:2-9)</a:t>
            </a:r>
          </a:p>
        </p:txBody>
      </p:sp>
    </p:spTree>
    <p:extLst>
      <p:ext uri="{BB962C8B-B14F-4D97-AF65-F5344CB8AC3E}">
        <p14:creationId xmlns:p14="http://schemas.microsoft.com/office/powerpoint/2010/main" val="287324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A46193D-7B57-6F62-16EE-EED7FDAA9BAA}"/>
              </a:ext>
            </a:extLst>
          </p:cNvPr>
          <p:cNvSpPr txBox="1"/>
          <p:nvPr/>
        </p:nvSpPr>
        <p:spPr>
          <a:xfrm>
            <a:off x="190151" y="277769"/>
            <a:ext cx="1181169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Recognitions for Doubt: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E2E779-8580-D4EC-2231-57C3EBF587F8}"/>
              </a:ext>
            </a:extLst>
          </p:cNvPr>
          <p:cNvSpPr txBox="1"/>
          <p:nvPr/>
        </p:nvSpPr>
        <p:spPr>
          <a:xfrm>
            <a:off x="95075" y="1617367"/>
            <a:ext cx="1200184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Recognize that </a:t>
            </a:r>
            <a:r>
              <a:rPr lang="en-US" sz="4400" u="sng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doubting is normal</a:t>
            </a: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Recognize that </a:t>
            </a:r>
            <a:r>
              <a:rPr lang="en-US" sz="4400" u="sng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good evidence </a:t>
            </a: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exists supporting the truth of Christianity.</a:t>
            </a:r>
          </a:p>
          <a:p>
            <a:pPr marL="742950" indent="-742950">
              <a:buAutoNum type="arabicPeriod"/>
            </a:pP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Recognize that </a:t>
            </a:r>
            <a:r>
              <a:rPr lang="en-US" sz="4400" i="1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absolute certainty </a:t>
            </a: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is an </a:t>
            </a:r>
            <a:r>
              <a:rPr lang="en-US" sz="4400" u="sng" dirty="0">
                <a:ln>
                  <a:solidFill>
                    <a:srgbClr val="00B0F0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unreasonable expectation</a:t>
            </a: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Recognize that </a:t>
            </a:r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faith</a:t>
            </a: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is more than a feeling or being without doubt. It’s a </a:t>
            </a:r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commitment</a:t>
            </a:r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440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58A2B-788C-0B74-34D8-268543719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74A64758-6A1F-402F-AD03-0CAA24DE62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35FF1C1-A703-BFDA-F325-6685CEA39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7E154398-47A7-AB36-D743-1CF8C0AC04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17C5A2-CA08-1196-C413-30DF74AF7618}"/>
              </a:ext>
            </a:extLst>
          </p:cNvPr>
          <p:cNvSpPr txBox="1"/>
          <p:nvPr/>
        </p:nvSpPr>
        <p:spPr>
          <a:xfrm>
            <a:off x="306202" y="489734"/>
            <a:ext cx="11579595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7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But if you can do anything, take pity on us and help us.” Jesus said to him, “[You say to Me,] ‘If You can?’ All things are possible for the one who believes and trusts [in Me]!” Immediately the father of the boy cried out [with a desperate, piercing cry], saying, “I do believe; help [me overcome] my unbelief.” </a:t>
            </a:r>
          </a:p>
          <a:p>
            <a:pPr algn="ctr"/>
            <a:r>
              <a:rPr lang="en-US" sz="47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								- Mark 9:22-24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9BBA0-0E2D-CB09-BDBC-2F42D6380944}"/>
              </a:ext>
            </a:extLst>
          </p:cNvPr>
          <p:cNvSpPr txBox="1"/>
          <p:nvPr/>
        </p:nvSpPr>
        <p:spPr>
          <a:xfrm>
            <a:off x="306202" y="489734"/>
            <a:ext cx="11579595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7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But if you can do anything</a:t>
            </a:r>
            <a:r>
              <a:rPr lang="en-US" sz="47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, take pity on us and help us.” Jesus said to him, “[You say to Me,] ‘If </a:t>
            </a:r>
            <a:r>
              <a:rPr lang="en-US" sz="47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You can?’ </a:t>
            </a:r>
            <a:r>
              <a:rPr lang="en-US" sz="47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All things are possible for the one who believes and trusts [in Me]!” Immediately the father of the boy cried out [with a desperate, piercing cry], saying, “</a:t>
            </a:r>
            <a:r>
              <a:rPr lang="en-US" sz="4700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 do believe</a:t>
            </a:r>
            <a:r>
              <a:rPr lang="en-US" sz="47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;</a:t>
            </a:r>
            <a:r>
              <a:rPr lang="en-US" sz="4700" dirty="0">
                <a:solidFill>
                  <a:srgbClr val="00B0F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4700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help [me overcome] my unbelief</a:t>
            </a:r>
            <a:r>
              <a:rPr lang="en-US" sz="47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.” </a:t>
            </a:r>
          </a:p>
          <a:p>
            <a:pPr algn="ctr"/>
            <a:r>
              <a:rPr lang="en-US" sz="47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								- Mark 9:22-24</a:t>
            </a:r>
          </a:p>
        </p:txBody>
      </p:sp>
    </p:spTree>
    <p:extLst>
      <p:ext uri="{BB962C8B-B14F-4D97-AF65-F5344CB8AC3E}">
        <p14:creationId xmlns:p14="http://schemas.microsoft.com/office/powerpoint/2010/main" val="167004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CA39A-785B-67EA-58B9-45315405F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2048D5-5459-0108-585C-A148F8E9A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F91DB9-1657-CAA8-6403-AB07838C169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112BEA-BC37-D342-9AE1-E096D8AD50BE}"/>
              </a:ext>
            </a:extLst>
          </p:cNvPr>
          <p:cNvSpPr txBox="1"/>
          <p:nvPr/>
        </p:nvSpPr>
        <p:spPr>
          <a:xfrm>
            <a:off x="4684658" y="-223426"/>
            <a:ext cx="282268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 w="63500" cmpd="sng">
                  <a:solidFill>
                    <a:srgbClr val="98C0BA"/>
                  </a:solidFill>
                </a:ln>
                <a:solidFill>
                  <a:prstClr val="white"/>
                </a:solidFill>
                <a:effectLst>
                  <a:glow rad="368300">
                    <a:srgbClr val="98C0BA">
                      <a:alpha val="28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B21DF7-C1EC-D24D-BEB5-3DB5DECB2C50}"/>
              </a:ext>
            </a:extLst>
          </p:cNvPr>
          <p:cNvSpPr txBox="1"/>
          <p:nvPr/>
        </p:nvSpPr>
        <p:spPr>
          <a:xfrm>
            <a:off x="2240562" y="4291332"/>
            <a:ext cx="77108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 w="63500">
                  <a:solidFill>
                    <a:srgbClr val="98C0BA"/>
                  </a:solidFill>
                </a:ln>
                <a:solidFill>
                  <a:prstClr val="white"/>
                </a:solidFill>
                <a:effectLst>
                  <a:glow rad="368300">
                    <a:srgbClr val="98C0BA">
                      <a:alpha val="28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 JESUS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82F4C3-EBE3-5526-F74F-DF5B2A71906E}"/>
              </a:ext>
            </a:extLst>
          </p:cNvPr>
          <p:cNvSpPr txBox="1"/>
          <p:nvPr/>
        </p:nvSpPr>
        <p:spPr>
          <a:xfrm>
            <a:off x="9621520" y="2767280"/>
            <a:ext cx="2489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>
                  <a:glow rad="228600">
                    <a:srgbClr val="00B0F0">
                      <a:alpha val="40000"/>
                    </a:srgb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Ephesians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effectLst>
                  <a:glow rad="228600">
                    <a:srgbClr val="00B0F0">
                      <a:alpha val="40000"/>
                    </a:srgb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2:6-9</a:t>
            </a:r>
          </a:p>
        </p:txBody>
      </p:sp>
      <p:pic>
        <p:nvPicPr>
          <p:cNvPr id="2" name="Picture 1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37282FFA-921E-D802-404B-4BEDD70DE00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3" name="Picture 2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A3652F49-CB97-CA43-D872-B6D42F55A6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620" y="4490720"/>
            <a:ext cx="1473766" cy="221064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391023-410C-3D80-F2A4-C89243744432}"/>
              </a:ext>
            </a:extLst>
          </p:cNvPr>
          <p:cNvSpPr txBox="1"/>
          <p:nvPr/>
        </p:nvSpPr>
        <p:spPr>
          <a:xfrm>
            <a:off x="2279268" y="504615"/>
            <a:ext cx="7633463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n w="25400">
                  <a:solidFill>
                    <a:srgbClr val="00B0F0"/>
                  </a:solidFill>
                </a:ln>
                <a:solidFill>
                  <a:schemeClr val="bg1"/>
                </a:solidFill>
              </a:rPr>
              <a:t>DEALING </a:t>
            </a:r>
          </a:p>
          <a:p>
            <a:pPr algn="ctr"/>
            <a:r>
              <a:rPr lang="en-US" sz="11500" b="1" dirty="0">
                <a:ln w="25400">
                  <a:solidFill>
                    <a:srgbClr val="00B0F0"/>
                  </a:solidFill>
                </a:ln>
                <a:solidFill>
                  <a:schemeClr val="bg1"/>
                </a:solidFill>
              </a:rPr>
              <a:t>WITH DOUBT</a:t>
            </a:r>
          </a:p>
        </p:txBody>
      </p:sp>
    </p:spTree>
    <p:extLst>
      <p:ext uri="{BB962C8B-B14F-4D97-AF65-F5344CB8AC3E}">
        <p14:creationId xmlns:p14="http://schemas.microsoft.com/office/powerpoint/2010/main" val="73774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453F9-BC87-097E-FB07-B48826D0C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E56F25A6-D50A-525A-F63E-1182DFA19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872C75-40AA-FD7B-7F55-8808F33FB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BEDB4981-2D9E-8F05-953E-384332A89F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973F3B-FF76-B9E7-D6BA-00ACDD497220}"/>
              </a:ext>
            </a:extLst>
          </p:cNvPr>
          <p:cNvSpPr txBox="1"/>
          <p:nvPr/>
        </p:nvSpPr>
        <p:spPr>
          <a:xfrm>
            <a:off x="4092718" y="0"/>
            <a:ext cx="40065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88000"/>
                    </a:schemeClr>
                  </a:glow>
                </a:effectLst>
              </a:rPr>
              <a:t>FAITH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D79048-1648-F642-9988-B5F18C04C359}"/>
              </a:ext>
            </a:extLst>
          </p:cNvPr>
          <p:cNvSpPr txBox="1"/>
          <p:nvPr/>
        </p:nvSpPr>
        <p:spPr>
          <a:xfrm>
            <a:off x="5291846" y="5330358"/>
            <a:ext cx="6735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effectLst>
                  <a:glow rad="228600">
                    <a:schemeClr val="tx1">
                      <a:alpha val="88000"/>
                    </a:schemeClr>
                  </a:glow>
                </a:effectLst>
              </a:rPr>
              <a:t>- Hebrews 11:6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22BBA4-5C44-7D43-33CB-3FB57FDADD73}"/>
              </a:ext>
            </a:extLst>
          </p:cNvPr>
          <p:cNvSpPr txBox="1"/>
          <p:nvPr/>
        </p:nvSpPr>
        <p:spPr>
          <a:xfrm>
            <a:off x="865762" y="2274838"/>
            <a:ext cx="106151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0" i="0" dirty="0">
                <a:solidFill>
                  <a:schemeClr val="bg1"/>
                </a:solidFill>
                <a:effectLst>
                  <a:glow rad="228600">
                    <a:schemeClr val="tx1">
                      <a:alpha val="88000"/>
                    </a:schemeClr>
                  </a:glow>
                </a:effectLst>
              </a:rPr>
              <a:t>“And without faith it is impossible to please God</a:t>
            </a:r>
            <a:r>
              <a:rPr lang="en-US" sz="7200" dirty="0">
                <a:solidFill>
                  <a:schemeClr val="bg1"/>
                </a:solidFill>
                <a:effectLst>
                  <a:glow rad="228600">
                    <a:schemeClr val="tx1">
                      <a:alpha val="88000"/>
                    </a:schemeClr>
                  </a:glow>
                </a:effectLst>
              </a:rPr>
              <a:t>…”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6F0521-CF3D-04AA-D935-27E522B61CF8}"/>
              </a:ext>
            </a:extLst>
          </p:cNvPr>
          <p:cNvSpPr txBox="1"/>
          <p:nvPr/>
        </p:nvSpPr>
        <p:spPr>
          <a:xfrm>
            <a:off x="933853" y="2273404"/>
            <a:ext cx="106151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i="0" dirty="0">
                <a:ln>
                  <a:solidFill>
                    <a:schemeClr val="bg1"/>
                  </a:solidFill>
                </a:ln>
                <a:solidFill>
                  <a:schemeClr val="accent2"/>
                </a:solidFill>
                <a:effectLst>
                  <a:glow rad="228600">
                    <a:schemeClr val="tx1">
                      <a:alpha val="88000"/>
                    </a:schemeClr>
                  </a:glow>
                </a:effectLst>
              </a:rPr>
              <a:t>                 </a:t>
            </a:r>
            <a:r>
              <a:rPr lang="en-US" sz="7200" b="1" i="0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88000"/>
                    </a:schemeClr>
                  </a:glow>
                </a:effectLst>
              </a:rPr>
              <a:t>faith</a:t>
            </a:r>
            <a:endParaRPr lang="en-US" sz="7200" dirty="0">
              <a:solidFill>
                <a:srgbClr val="00B0F0"/>
              </a:solidFill>
              <a:effectLst>
                <a:glow rad="228600">
                  <a:schemeClr val="tx1">
                    <a:alpha val="88000"/>
                  </a:schemeClr>
                </a:glo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227DD5-86A2-1FC4-A69A-590BA25F8A80}"/>
              </a:ext>
            </a:extLst>
          </p:cNvPr>
          <p:cNvSpPr txBox="1"/>
          <p:nvPr/>
        </p:nvSpPr>
        <p:spPr>
          <a:xfrm>
            <a:off x="924125" y="3373105"/>
            <a:ext cx="42032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b="0" i="0" dirty="0">
                <a:ln w="25400">
                  <a:solidFill>
                    <a:srgbClr val="00B0F0"/>
                  </a:solidFill>
                </a:ln>
                <a:solidFill>
                  <a:schemeClr val="bg1"/>
                </a:solidFill>
                <a:effectLst/>
              </a:rPr>
              <a:t>impossible</a:t>
            </a:r>
            <a:endParaRPr lang="en-US" sz="7200" dirty="0">
              <a:ln w="25400">
                <a:solidFill>
                  <a:srgbClr val="00B0F0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4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DDE0C-498E-9FC1-5D12-387A9F0E9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F8671978-0547-F1B6-FE10-B65E61100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E60860-EF93-3A66-CFE3-484575F34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B6244123-3FAE-22C0-226E-9C2E21B7D22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46193D-7B57-6F62-16EE-EED7FDAA9BAA}"/>
              </a:ext>
            </a:extLst>
          </p:cNvPr>
          <p:cNvSpPr txBox="1"/>
          <p:nvPr/>
        </p:nvSpPr>
        <p:spPr>
          <a:xfrm>
            <a:off x="2515421" y="150647"/>
            <a:ext cx="71611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What is </a:t>
            </a:r>
            <a:r>
              <a:rPr lang="en-US" sz="88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FAITH</a:t>
            </a:r>
            <a:r>
              <a:rPr lang="en-US" sz="88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1382FE-2531-F2DF-AF5D-A7AFFAD04E9C}"/>
              </a:ext>
            </a:extLst>
          </p:cNvPr>
          <p:cNvSpPr txBox="1"/>
          <p:nvPr/>
        </p:nvSpPr>
        <p:spPr>
          <a:xfrm>
            <a:off x="110867" y="1901892"/>
            <a:ext cx="9679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“</a:t>
            </a:r>
            <a:r>
              <a:rPr lang="en-US" sz="5400" i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Pistis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” = </a:t>
            </a:r>
            <a:r>
              <a:rPr lang="en-US" sz="5400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Trust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or </a:t>
            </a:r>
            <a:r>
              <a:rPr lang="en-US" sz="5400" b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Confidence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A7C588-64F8-7591-4E15-A959A00B5222}"/>
              </a:ext>
            </a:extLst>
          </p:cNvPr>
          <p:cNvSpPr txBox="1"/>
          <p:nvPr/>
        </p:nvSpPr>
        <p:spPr>
          <a:xfrm>
            <a:off x="110866" y="3183062"/>
            <a:ext cx="1193197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5200" b="0" i="0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Faith</a:t>
            </a:r>
            <a:r>
              <a:rPr lang="en-US" sz="5200" b="0" i="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is </a:t>
            </a:r>
            <a:r>
              <a:rPr lang="en-US" sz="5200" b="0" i="0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based</a:t>
            </a:r>
            <a:r>
              <a:rPr lang="en-US" sz="5200" b="0" i="0" dirty="0">
                <a:solidFill>
                  <a:schemeClr val="accent2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US" sz="5200" b="0" i="0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on</a:t>
            </a:r>
            <a:r>
              <a:rPr lang="en-US" sz="5200" b="0" i="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/</a:t>
            </a:r>
            <a:r>
              <a:rPr lang="en-US" sz="5200" b="0" i="0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grounded</a:t>
            </a:r>
            <a:r>
              <a:rPr lang="en-US" sz="5200" b="0" i="0" u="sng" dirty="0"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US" sz="5200" b="0" i="0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in</a:t>
            </a:r>
            <a:r>
              <a:rPr lang="en-US" sz="5200" b="0" i="0" dirty="0"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US" sz="5200" b="0" i="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knowledge</a:t>
            </a:r>
            <a:endParaRPr lang="en-US" sz="5200" dirty="0">
              <a:solidFill>
                <a:schemeClr val="bg1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0E534F-4383-7C7B-515F-D45ECD3C89C2}"/>
              </a:ext>
            </a:extLst>
          </p:cNvPr>
          <p:cNvSpPr txBox="1"/>
          <p:nvPr/>
        </p:nvSpPr>
        <p:spPr>
          <a:xfrm>
            <a:off x="110866" y="5078100"/>
            <a:ext cx="11328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“</a:t>
            </a:r>
            <a:r>
              <a:rPr lang="en-US" sz="54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TRUST</a:t>
            </a:r>
            <a:r>
              <a:rPr lang="en-US" sz="5400" b="1" i="1" u="sng" dirty="0"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IN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” requires a “</a:t>
            </a:r>
            <a:r>
              <a:rPr lang="en-US" sz="54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KNOW</a:t>
            </a:r>
            <a:r>
              <a:rPr lang="en-US" sz="5400" b="1" i="1" u="sng" dirty="0"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THAT</a:t>
            </a:r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”</a:t>
            </a: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7150E9D1-67ED-2E3C-A275-2545E525D7AB}"/>
              </a:ext>
            </a:extLst>
          </p:cNvPr>
          <p:cNvSpPr/>
          <p:nvPr/>
        </p:nvSpPr>
        <p:spPr>
          <a:xfrm>
            <a:off x="2791837" y="3214363"/>
            <a:ext cx="9241277" cy="997712"/>
          </a:xfrm>
          <a:prstGeom prst="frame">
            <a:avLst>
              <a:gd name="adj1" fmla="val 6044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15" name="Circle: Hollow 14">
            <a:extLst>
              <a:ext uri="{FF2B5EF4-FFF2-40B4-BE49-F238E27FC236}">
                <a16:creationId xmlns:a16="http://schemas.microsoft.com/office/drawing/2014/main" id="{279185A2-0726-5120-1536-A8DDAE575459}"/>
              </a:ext>
            </a:extLst>
          </p:cNvPr>
          <p:cNvSpPr/>
          <p:nvPr/>
        </p:nvSpPr>
        <p:spPr>
          <a:xfrm>
            <a:off x="3219855" y="1708932"/>
            <a:ext cx="1984443" cy="1340029"/>
          </a:xfrm>
          <a:prstGeom prst="donut">
            <a:avLst>
              <a:gd name="adj" fmla="val 327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16" name="Circle: Hollow 15">
            <a:extLst>
              <a:ext uri="{FF2B5EF4-FFF2-40B4-BE49-F238E27FC236}">
                <a16:creationId xmlns:a16="http://schemas.microsoft.com/office/drawing/2014/main" id="{16F50569-8D0E-7D64-800E-851AE9336CD3}"/>
              </a:ext>
            </a:extLst>
          </p:cNvPr>
          <p:cNvSpPr/>
          <p:nvPr/>
        </p:nvSpPr>
        <p:spPr>
          <a:xfrm>
            <a:off x="5715520" y="1728953"/>
            <a:ext cx="3563616" cy="1340029"/>
          </a:xfrm>
          <a:prstGeom prst="donut">
            <a:avLst>
              <a:gd name="adj" fmla="val 327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C3FAB9FA-2847-ACAD-6F92-BF2318660BB1}"/>
              </a:ext>
            </a:extLst>
          </p:cNvPr>
          <p:cNvSpPr/>
          <p:nvPr/>
        </p:nvSpPr>
        <p:spPr>
          <a:xfrm>
            <a:off x="1126164" y="4112007"/>
            <a:ext cx="796670" cy="829632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tx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945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3" grpId="0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4E276-16C1-8194-1D0E-9A099CA7E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7047E572-92BB-0F65-15C1-640C34BF0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036C525-BB25-719A-7096-9B0C64363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1018B5FA-33FC-7254-03E4-CB42BF41A91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A7C588-64F8-7591-4E15-A959A00B5222}"/>
              </a:ext>
            </a:extLst>
          </p:cNvPr>
          <p:cNvSpPr txBox="1"/>
          <p:nvPr/>
        </p:nvSpPr>
        <p:spPr>
          <a:xfrm>
            <a:off x="621695" y="2153322"/>
            <a:ext cx="1094861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The greater my </a:t>
            </a:r>
            <a:r>
              <a:rPr lang="en-US" sz="6000" b="1" i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knowledge</a:t>
            </a:r>
            <a:r>
              <a:rPr lang="en-US" sz="6000" dirty="0">
                <a:solidFill>
                  <a:schemeClr val="bg1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 of the thing in question, the greater my </a:t>
            </a:r>
            <a:r>
              <a:rPr lang="en-US" sz="60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trust</a:t>
            </a:r>
            <a:r>
              <a:rPr lang="en-US" sz="6000" dirty="0">
                <a:solidFill>
                  <a:schemeClr val="bg1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 or </a:t>
            </a:r>
            <a:r>
              <a:rPr lang="en-US" sz="6000" b="1" i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confidence</a:t>
            </a:r>
            <a:r>
              <a:rPr lang="en-US" sz="6000" dirty="0">
                <a:solidFill>
                  <a:schemeClr val="bg1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 (i.e., </a:t>
            </a:r>
            <a:r>
              <a:rPr lang="en-US" sz="60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faith</a:t>
            </a:r>
            <a:r>
              <a:rPr lang="en-US" sz="6000" dirty="0">
                <a:solidFill>
                  <a:schemeClr val="bg1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) I have in it.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713C2C-F517-F7C4-480B-658231787020}"/>
              </a:ext>
            </a:extLst>
          </p:cNvPr>
          <p:cNvSpPr txBox="1"/>
          <p:nvPr/>
        </p:nvSpPr>
        <p:spPr>
          <a:xfrm>
            <a:off x="2515421" y="150647"/>
            <a:ext cx="71611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What is </a:t>
            </a:r>
            <a:r>
              <a:rPr lang="en-US" sz="88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FAITH</a:t>
            </a:r>
            <a:r>
              <a:rPr lang="en-US" sz="88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55000"/>
                    </a:schemeClr>
                  </a:glo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9960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11EBE-B9B2-8BBE-484C-E36E5DD4A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2BCC7A68-D543-DAAA-A26E-D7D28EDD2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7C8D8D-35AD-75F8-872E-EB4102A05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icture containing dark&#10;&#10;Description automatically generated">
            <a:extLst>
              <a:ext uri="{FF2B5EF4-FFF2-40B4-BE49-F238E27FC236}">
                <a16:creationId xmlns:a16="http://schemas.microsoft.com/office/drawing/2014/main" id="{3EC28966-7BC3-BC80-8228-BAAB6434A4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EC60D2-0A85-8131-F154-9825F2E6FA0C}"/>
              </a:ext>
            </a:extLst>
          </p:cNvPr>
          <p:cNvSpPr txBox="1"/>
          <p:nvPr/>
        </p:nvSpPr>
        <p:spPr>
          <a:xfrm>
            <a:off x="354623" y="245109"/>
            <a:ext cx="114827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How do we grow in </a:t>
            </a:r>
            <a:r>
              <a:rPr lang="en-US" sz="80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FAITH</a:t>
            </a:r>
            <a:r>
              <a:rPr lang="en-US" sz="80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A7C588-64F8-7591-4E15-A959A00B5222}"/>
              </a:ext>
            </a:extLst>
          </p:cNvPr>
          <p:cNvSpPr txBox="1"/>
          <p:nvPr/>
        </p:nvSpPr>
        <p:spPr>
          <a:xfrm>
            <a:off x="621695" y="1944161"/>
            <a:ext cx="1094861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2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By growing in our </a:t>
            </a:r>
            <a:r>
              <a:rPr lang="en-US" sz="5200" i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knowledge</a:t>
            </a:r>
            <a:r>
              <a:rPr lang="en-US" sz="52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of the thing we are seeking to </a:t>
            </a:r>
            <a:r>
              <a:rPr lang="en-US" sz="5200" i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trust</a:t>
            </a:r>
            <a:r>
              <a:rPr lang="en-US" sz="52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D6C8E2-B88A-C9F2-F554-9F500CD2A464}"/>
              </a:ext>
            </a:extLst>
          </p:cNvPr>
          <p:cNvSpPr txBox="1"/>
          <p:nvPr/>
        </p:nvSpPr>
        <p:spPr>
          <a:xfrm>
            <a:off x="579522" y="3835224"/>
            <a:ext cx="10948610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2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The more I grow in my </a:t>
            </a:r>
            <a:r>
              <a:rPr lang="en-US" sz="5200" i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knowledge</a:t>
            </a:r>
            <a:r>
              <a:rPr lang="en-US" sz="52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of God, the more </a:t>
            </a:r>
            <a:r>
              <a:rPr lang="en-US" sz="5200" i="1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confidence</a:t>
            </a:r>
            <a:r>
              <a:rPr lang="en-US" sz="52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 (i.e., </a:t>
            </a:r>
            <a:r>
              <a:rPr lang="en-US" sz="5200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faith</a:t>
            </a:r>
            <a:r>
              <a:rPr lang="en-US" sz="52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) I have in who He is.</a:t>
            </a:r>
          </a:p>
        </p:txBody>
      </p:sp>
    </p:spTree>
    <p:extLst>
      <p:ext uri="{BB962C8B-B14F-4D97-AF65-F5344CB8AC3E}">
        <p14:creationId xmlns:p14="http://schemas.microsoft.com/office/powerpoint/2010/main" val="401302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A46193D-7B57-6F62-16EE-EED7FDAA9BAA}"/>
              </a:ext>
            </a:extLst>
          </p:cNvPr>
          <p:cNvSpPr txBox="1"/>
          <p:nvPr/>
        </p:nvSpPr>
        <p:spPr>
          <a:xfrm>
            <a:off x="579522" y="245109"/>
            <a:ext cx="46060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n w="25400">
                  <a:solidFill>
                    <a:srgbClr val="00B0F0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Hosea 4:6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A7C588-64F8-7591-4E15-A959A00B5222}"/>
              </a:ext>
            </a:extLst>
          </p:cNvPr>
          <p:cNvSpPr txBox="1"/>
          <p:nvPr/>
        </p:nvSpPr>
        <p:spPr>
          <a:xfrm>
            <a:off x="621695" y="1944161"/>
            <a:ext cx="1094861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“My people are destroyed from lack of </a:t>
            </a:r>
            <a:r>
              <a:rPr lang="en-US" sz="88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KNOWLEDGE</a:t>
            </a:r>
            <a:r>
              <a:rPr lang="en-US" sz="88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.”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A72939-3B94-D162-2909-3912D076B838}"/>
              </a:ext>
            </a:extLst>
          </p:cNvPr>
          <p:cNvSpPr txBox="1"/>
          <p:nvPr/>
        </p:nvSpPr>
        <p:spPr>
          <a:xfrm>
            <a:off x="621695" y="1944161"/>
            <a:ext cx="1094861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“My people are destroyed from lack of</a:t>
            </a:r>
          </a:p>
        </p:txBody>
      </p:sp>
    </p:spTree>
    <p:extLst>
      <p:ext uri="{BB962C8B-B14F-4D97-AF65-F5344CB8AC3E}">
        <p14:creationId xmlns:p14="http://schemas.microsoft.com/office/powerpoint/2010/main" val="134341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46273F-F138-E9DC-A614-EC778FA46B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15895"/>
            <a:ext cx="10515600" cy="582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chemeClr val="bg1"/>
                </a:solidFill>
              </a:rPr>
              <a:t>HOW </a:t>
            </a:r>
            <a:r>
              <a:rPr lang="en-US" sz="13800" b="1" u="sng" dirty="0">
                <a:ln>
                  <a:solidFill>
                    <a:schemeClr val="bg1"/>
                  </a:solidFill>
                </a:ln>
                <a:solidFill>
                  <a:srgbClr val="00B0F0"/>
                </a:solidFill>
              </a:rPr>
              <a:t>WE</a:t>
            </a:r>
            <a:r>
              <a:rPr lang="en-US" sz="13800" b="1" dirty="0">
                <a:solidFill>
                  <a:schemeClr val="bg1"/>
                </a:solidFill>
              </a:rPr>
              <a:t> DEAL WITH DOUBT</a:t>
            </a:r>
          </a:p>
        </p:txBody>
      </p:sp>
    </p:spTree>
    <p:extLst>
      <p:ext uri="{BB962C8B-B14F-4D97-AF65-F5344CB8AC3E}">
        <p14:creationId xmlns:p14="http://schemas.microsoft.com/office/powerpoint/2010/main" val="67479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616</Words>
  <Application>Microsoft Office PowerPoint</Application>
  <PresentationFormat>Widescreen</PresentationFormat>
  <Paragraphs>68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WE DEAL WITH DOUBT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Hernandez</dc:creator>
  <cp:lastModifiedBy>Eric Hernandez</cp:lastModifiedBy>
  <cp:revision>20</cp:revision>
  <dcterms:created xsi:type="dcterms:W3CDTF">2023-06-19T14:29:22Z</dcterms:created>
  <dcterms:modified xsi:type="dcterms:W3CDTF">2026-03-18T16:29:49Z</dcterms:modified>
</cp:coreProperties>
</file>